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2" r:id="rId16"/>
    <p:sldId id="271" r:id="rId17"/>
    <p:sldId id="273" r:id="rId18"/>
    <p:sldId id="274" r:id="rId19"/>
    <p:sldId id="270"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2342CEA3-3058-4D43-AE35-B3DA76CB4003}" type="datetimeFigureOut">
              <a:rPr lang="el-GR" smtClean="0"/>
              <a:pPr/>
              <a:t>24/11/2021</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D3F1D1C4-C2D9-4231-9FB2-B2D9D97AA41D}"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24/11/2021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24/11/2021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24/11/2021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24/11/2021</a:t>
            </a:fld>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D3F1D1C4-C2D9-4231-9FB2-B2D9D97AA4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24/11/2021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24/11/2021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24/11/2021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24/11/2021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24/11/2021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24/11/2021</a:t>
            </a:fld>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D3F1D1C4-C2D9-4231-9FB2-B2D9D97AA41D}"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2342CEA3-3058-4D43-AE35-B3DA76CB4003}" type="datetimeFigureOut">
              <a:rPr lang="el-GR" smtClean="0"/>
              <a:pPr/>
              <a:t>24/11/2021</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bVCKj0T9-gc" TargetMode="External"/><Relationship Id="rId2" Type="http://schemas.openxmlformats.org/officeDocument/2006/relationships/hyperlink" Target="https://www.youtube.com/watch?v=tYyXTnCDDRg"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normAutofit/>
          </a:bodyPr>
          <a:lstStyle/>
          <a:p>
            <a:r>
              <a:rPr lang="el-GR" dirty="0" smtClean="0"/>
              <a:t>ΑΦΡΟΔΙΤΗ ΞΥΝΟΠΟΥΛΟΥ </a:t>
            </a:r>
          </a:p>
          <a:p>
            <a:r>
              <a:rPr lang="el-GR" dirty="0" smtClean="0"/>
              <a:t>ΣΕΕ ΝΗΠΙΑΓΩΓΩΝ ΠΕΚΕΣ ΘΕΣΣΑΛΙΑΣ</a:t>
            </a:r>
          </a:p>
          <a:p>
            <a:r>
              <a:rPr lang="el-GR" dirty="0" smtClean="0"/>
              <a:t>ΛΑΡΙΣΑ 24-11-2021</a:t>
            </a:r>
            <a:endParaRPr lang="el-GR" dirty="0"/>
          </a:p>
        </p:txBody>
      </p:sp>
      <p:sp>
        <p:nvSpPr>
          <p:cNvPr id="2" name="1 - Τίτλος"/>
          <p:cNvSpPr>
            <a:spLocks noGrp="1"/>
          </p:cNvSpPr>
          <p:nvPr>
            <p:ph type="ctrTitle"/>
          </p:nvPr>
        </p:nvSpPr>
        <p:spPr>
          <a:xfrm>
            <a:off x="685800" y="1785927"/>
            <a:ext cx="7772400" cy="1814524"/>
          </a:xfrm>
        </p:spPr>
        <p:txBody>
          <a:bodyPr>
            <a:normAutofit fontScale="90000"/>
          </a:bodyPr>
          <a:lstStyle/>
          <a:p>
            <a:r>
              <a:rPr lang="el-GR" dirty="0" smtClean="0"/>
              <a:t>Καλές πρακτικές για την εισαγωγή της Αγγλικής γλώσσας στο νηπιαγωγείο</a:t>
            </a:r>
            <a:endParaRPr lang="el-GR" dirty="0"/>
          </a:p>
        </p:txBody>
      </p:sp>
      <p:pic>
        <p:nvPicPr>
          <p:cNvPr id="28674" name="Picture 2" descr="τραγούδι παιδιών διανυσματική απεικόνιση. εικονογραφία από childhood -  115025748"/>
          <p:cNvPicPr>
            <a:picLocks noChangeAspect="1" noChangeArrowheads="1"/>
          </p:cNvPicPr>
          <p:nvPr/>
        </p:nvPicPr>
        <p:blipFill>
          <a:blip r:embed="rId2"/>
          <a:srcRect/>
          <a:stretch>
            <a:fillRect/>
          </a:stretch>
        </p:blipFill>
        <p:spPr bwMode="auto">
          <a:xfrm>
            <a:off x="3143240" y="4786322"/>
            <a:ext cx="2695575" cy="1704976"/>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dirty="0" smtClean="0"/>
              <a:t>Υπόδειγμα κειμένου για αποστολή σε γονείς:</a:t>
            </a:r>
            <a:endParaRPr lang="el-GR" dirty="0"/>
          </a:p>
        </p:txBody>
      </p:sp>
      <p:sp>
        <p:nvSpPr>
          <p:cNvPr id="3" name="2 - Θέση περιεχομένου"/>
          <p:cNvSpPr>
            <a:spLocks noGrp="1"/>
          </p:cNvSpPr>
          <p:nvPr>
            <p:ph sz="quarter" idx="1"/>
          </p:nvPr>
        </p:nvSpPr>
        <p:spPr/>
        <p:txBody>
          <a:bodyPr>
            <a:normAutofit fontScale="70000" lnSpcReduction="20000"/>
          </a:bodyPr>
          <a:lstStyle/>
          <a:p>
            <a:r>
              <a:rPr lang="el-GR" dirty="0" smtClean="0"/>
              <a:t>Αγαπημένοι γονείς,</a:t>
            </a:r>
          </a:p>
          <a:p>
            <a:r>
              <a:rPr lang="el-GR" dirty="0" smtClean="0"/>
              <a:t>γνωρίζοντας τις ανησυχίες σας για την εισαγωγή των Αγγλικών στο Νηπιαγωγείο θα θέλαμε, να σας ενημερώσουμε για να σας καθησυχάσουμε αναφέροντας τα βασικά σημεία της φιλοσοφίας του προγράμματος. Το πρόγραμμα της εισαγωγής των Αγγλικών στο Νηπιαγωγείο είναι συμβατό με το Αναλυτικό Πρόγραμμα του Νηπιαγωγείου. </a:t>
            </a:r>
          </a:p>
          <a:p>
            <a:r>
              <a:rPr lang="el-GR" dirty="0" smtClean="0"/>
              <a:t>Στηρίζεται στη παιγνιώδη μάθηση, καλλιεργεί τις πολυπολιτισμικές και  </a:t>
            </a:r>
            <a:r>
              <a:rPr lang="el-GR" dirty="0" err="1" smtClean="0"/>
              <a:t>πολυγλωσσικές</a:t>
            </a:r>
            <a:r>
              <a:rPr lang="el-GR" dirty="0" smtClean="0"/>
              <a:t> δεξιότητες των παιδιών και ενισχύει τη συνεργατική μάθηση. Όλα τα νήπια μπορούν να ανταποκριθούν σε δημιουργικές δραστηριότητες, να παίξουν με τις λέξεις της Αγγλικής γλώσσας, να εξοικειωθούν με εκφράσεις της καθημερινότητας με συστηματικό τρόπο και να αναπτύξουν τον επικοινωνιακό λόγο. </a:t>
            </a:r>
          </a:p>
          <a:p>
            <a:r>
              <a:rPr lang="el-GR" dirty="0" smtClean="0"/>
              <a:t>Τα παιδιά αυτής της ηλικίας έχουν ήδη έρθει  σε επαφή με την αγγλική γλώσσα μέσα από την καθημερινότητά τους. Σας διαβεβαιώνουμε ότι θα είμαστε κοντά σας για οποιαδήποτε περαιτέρω πληροφορία και θα υποστηρίξουμε τη μαθησιακή πορεία των νηπίων στην εισαγωγή των Αγγλικών.</a:t>
            </a:r>
          </a:p>
          <a:p>
            <a:r>
              <a:rPr lang="el-GR" dirty="0" smtClean="0"/>
              <a:t>                      Με εκτίμηση οι Νηπιαγωγοί και η καθηγήτρια των Αγγλικών</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Συνδιασμοί</a:t>
            </a:r>
            <a:r>
              <a:rPr lang="el-GR" dirty="0" smtClean="0"/>
              <a:t> με άλλα γνωστικά αντικείμενα:</a:t>
            </a:r>
            <a:endParaRPr lang="el-GR" dirty="0"/>
          </a:p>
        </p:txBody>
      </p:sp>
      <p:sp>
        <p:nvSpPr>
          <p:cNvPr id="3" name="2 - Θέση περιεχομένου"/>
          <p:cNvSpPr>
            <a:spLocks noGrp="1"/>
          </p:cNvSpPr>
          <p:nvPr>
            <p:ph sz="quarter" idx="1"/>
          </p:nvPr>
        </p:nvSpPr>
        <p:spPr/>
        <p:txBody>
          <a:bodyPr>
            <a:normAutofit fontScale="55000" lnSpcReduction="20000"/>
          </a:bodyPr>
          <a:lstStyle/>
          <a:p>
            <a:r>
              <a:rPr lang="el-GR" b="1" dirty="0" smtClean="0"/>
              <a:t>Με την διδασκαλία των Αγγλικών στο Νηπιαγωγείο επιδιώκουμε :</a:t>
            </a:r>
            <a:endParaRPr lang="el-GR" dirty="0" smtClean="0"/>
          </a:p>
          <a:p>
            <a:r>
              <a:rPr lang="el-GR" b="1" dirty="0" smtClean="0"/>
              <a:t>καλλιέργεια κοινωνικών </a:t>
            </a:r>
            <a:r>
              <a:rPr lang="el-GR" b="1" dirty="0" err="1" smtClean="0"/>
              <a:t>κασυνεργατικών</a:t>
            </a:r>
            <a:r>
              <a:rPr lang="el-GR" b="1" dirty="0" smtClean="0"/>
              <a:t> </a:t>
            </a:r>
            <a:r>
              <a:rPr lang="el-GR" b="1" dirty="0" err="1" smtClean="0"/>
              <a:t>δεξιοτήτων,ανάπτυξη</a:t>
            </a:r>
            <a:r>
              <a:rPr lang="el-GR" b="1" dirty="0" smtClean="0"/>
              <a:t> γνωστικών δεξιοτήτων, κατανόηση της ύπαρξης κι άλλων γλωσσών ευαισθητοποίηση ως προς την γλωσσική διαφορετικότητα ευαισθητοποίηση απέναντι στους διαφορετικούς πολιτισμούς. </a:t>
            </a:r>
            <a:r>
              <a:rPr lang="el-GR" b="1" dirty="0" err="1" smtClean="0"/>
              <a:t>Επίσηςθετική</a:t>
            </a:r>
            <a:r>
              <a:rPr lang="el-GR" b="1" dirty="0" smtClean="0"/>
              <a:t> στάση στη </a:t>
            </a:r>
            <a:r>
              <a:rPr lang="el-GR" b="1" dirty="0" err="1" smtClean="0"/>
              <a:t>γλωσσομάθεια,άνοιγμα</a:t>
            </a:r>
            <a:r>
              <a:rPr lang="el-GR" b="1" dirty="0" smtClean="0"/>
              <a:t> στη πολυγλωσσία </a:t>
            </a:r>
            <a:r>
              <a:rPr lang="el-GR" b="1" dirty="0" err="1" smtClean="0"/>
              <a:t>καικαλλιέργεια</a:t>
            </a:r>
            <a:r>
              <a:rPr lang="el-GR" b="1" dirty="0" smtClean="0"/>
              <a:t> μεταγλωσσικής συνείδησης.</a:t>
            </a:r>
          </a:p>
          <a:p>
            <a:r>
              <a:rPr lang="el-GR" b="1" dirty="0" smtClean="0"/>
              <a:t> Μπορούμε να πούμε ότι επιτυγχάνουμε </a:t>
            </a:r>
            <a:r>
              <a:rPr lang="el-GR" b="1" dirty="0" err="1" smtClean="0"/>
              <a:t>και«καλλιέργεια</a:t>
            </a:r>
            <a:r>
              <a:rPr lang="el-GR" b="1" dirty="0" smtClean="0"/>
              <a:t> διαπολιτισμικού ήθους </a:t>
            </a:r>
            <a:r>
              <a:rPr lang="el-GR" b="1" dirty="0" err="1" smtClean="0"/>
              <a:t>επικοινωνίας»ν</a:t>
            </a:r>
            <a:r>
              <a:rPr lang="el-GR" b="1" dirty="0" smtClean="0"/>
              <a:t>  με </a:t>
            </a:r>
            <a:r>
              <a:rPr lang="el-GR" b="1" dirty="0" err="1" smtClean="0"/>
              <a:t>τηνχρήση</a:t>
            </a:r>
            <a:r>
              <a:rPr lang="el-GR" b="1" dirty="0" smtClean="0"/>
              <a:t> της αγγλικής σε καθημερινές αυθεντικές καταστάσεις. </a:t>
            </a:r>
            <a:endParaRPr lang="el-GR" dirty="0" smtClean="0"/>
          </a:p>
          <a:p>
            <a:r>
              <a:rPr lang="el-GR" b="1" dirty="0" smtClean="0"/>
              <a:t>Μετά από την εμπειρία μου σε νηπιαγωγεία ως νηπιαγωγός και σε δημοτικά σχολεία ως μουσικός θα προτείνω τεχνικές με τις οποίες τα νήπια μαθαίνουν λεξιλόγιο Αγγλικών.</a:t>
            </a:r>
            <a:endParaRPr lang="el-GR" dirty="0" smtClean="0"/>
          </a:p>
          <a:p>
            <a:r>
              <a:rPr lang="el-GR" b="1" dirty="0" smtClean="0"/>
              <a:t>Παραδείγματα όπως η γιορτή γενεθλίων στην οποία τραγουδάμε το </a:t>
            </a:r>
            <a:r>
              <a:rPr lang="el-GR" b="1" dirty="0" err="1" smtClean="0"/>
              <a:t>happy</a:t>
            </a:r>
            <a:r>
              <a:rPr lang="el-GR" b="1" dirty="0" smtClean="0"/>
              <a:t> </a:t>
            </a:r>
            <a:r>
              <a:rPr lang="el-GR" b="1" dirty="0" err="1" smtClean="0"/>
              <a:t>birthday</a:t>
            </a:r>
            <a:r>
              <a:rPr lang="el-GR" b="1" dirty="0" smtClean="0"/>
              <a:t> </a:t>
            </a:r>
            <a:r>
              <a:rPr lang="el-GR" b="1" dirty="0" err="1" smtClean="0"/>
              <a:t>to</a:t>
            </a:r>
            <a:r>
              <a:rPr lang="el-GR" b="1" dirty="0" smtClean="0"/>
              <a:t> </a:t>
            </a:r>
            <a:r>
              <a:rPr lang="el-GR" b="1" dirty="0" err="1" smtClean="0"/>
              <a:t>you</a:t>
            </a:r>
            <a:r>
              <a:rPr lang="el-GR" b="1" dirty="0" smtClean="0"/>
              <a:t>,., τα χριστουγεννιάτικα </a:t>
            </a:r>
            <a:r>
              <a:rPr lang="el-GR" b="1" dirty="0" err="1" smtClean="0"/>
              <a:t>we</a:t>
            </a:r>
            <a:r>
              <a:rPr lang="el-GR" b="1" dirty="0" smtClean="0"/>
              <a:t> </a:t>
            </a:r>
            <a:r>
              <a:rPr lang="el-GR" b="1" dirty="0" err="1" smtClean="0"/>
              <a:t>wish</a:t>
            </a:r>
            <a:r>
              <a:rPr lang="el-GR" b="1" dirty="0" smtClean="0"/>
              <a:t> </a:t>
            </a:r>
            <a:r>
              <a:rPr lang="el-GR" b="1" dirty="0" err="1" smtClean="0"/>
              <a:t>you</a:t>
            </a:r>
            <a:r>
              <a:rPr lang="el-GR" b="1" dirty="0" smtClean="0"/>
              <a:t>  a </a:t>
            </a:r>
            <a:r>
              <a:rPr lang="el-GR" b="1" dirty="0" err="1" smtClean="0"/>
              <a:t>merry</a:t>
            </a:r>
            <a:r>
              <a:rPr lang="el-GR" b="1" dirty="0" smtClean="0"/>
              <a:t> </a:t>
            </a:r>
            <a:r>
              <a:rPr lang="el-GR" b="1" dirty="0" err="1" smtClean="0"/>
              <a:t>Christmas</a:t>
            </a:r>
            <a:r>
              <a:rPr lang="el-GR" b="1" dirty="0" smtClean="0"/>
              <a:t> και άλλα.</a:t>
            </a:r>
            <a:endParaRPr lang="el-GR" dirty="0" smtClean="0"/>
          </a:p>
          <a:p>
            <a:r>
              <a:rPr lang="el-GR" b="1" dirty="0" smtClean="0"/>
              <a:t>Παιχνίδια με το ρυθμό και ορολογία, παιχνίδια ρόλων και μουσική από Αγγλικά νηπιαγωγεία , </a:t>
            </a:r>
            <a:r>
              <a:rPr lang="el-GR" b="1" dirty="0" err="1" smtClean="0"/>
              <a:t>μουσικοκινητική</a:t>
            </a:r>
            <a:r>
              <a:rPr lang="el-GR" b="1" dirty="0" smtClean="0"/>
              <a:t> και ασκήσεις παρατηρητικότητας με </a:t>
            </a:r>
            <a:r>
              <a:rPr lang="el-GR" b="1" dirty="0" err="1" smtClean="0"/>
              <a:t>ακρόάσεις</a:t>
            </a:r>
            <a:r>
              <a:rPr lang="el-GR" b="1" dirty="0" smtClean="0"/>
              <a:t> θα βοηθήσουν στην ευχάριστη προσέγγιση του λεξιλογίου.</a:t>
            </a:r>
            <a:endParaRPr lang="el-GR" dirty="0" smtClean="0"/>
          </a:p>
          <a:p>
            <a:r>
              <a:rPr lang="el-GR" b="1" dirty="0" smtClean="0"/>
              <a:t>Χορός και ορολογία ,τραγούδια με ομοιοκαταληξία στα Ελληνικά και Αγγλικά θα αξιοποιηθούν </a:t>
            </a:r>
            <a:endParaRPr lang="el-GR" dirty="0" smtClean="0"/>
          </a:p>
          <a:p>
            <a:endParaRPr lang="el-GR" dirty="0"/>
          </a:p>
        </p:txBody>
      </p:sp>
      <p:pic>
        <p:nvPicPr>
          <p:cNvPr id="4" name="3 - Εικόνα" descr="images.jpg"/>
          <p:cNvPicPr>
            <a:picLocks noChangeAspect="1"/>
          </p:cNvPicPr>
          <p:nvPr/>
        </p:nvPicPr>
        <p:blipFill>
          <a:blip r:embed="rId2"/>
          <a:stretch>
            <a:fillRect/>
          </a:stretch>
        </p:blipFill>
        <p:spPr>
          <a:xfrm>
            <a:off x="5214943" y="5072074"/>
            <a:ext cx="2354840" cy="1481136"/>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1368412"/>
          </a:xfrm>
        </p:spPr>
        <p:txBody>
          <a:bodyPr>
            <a:normAutofit fontScale="90000"/>
          </a:bodyPr>
          <a:lstStyle/>
          <a:p>
            <a:pPr algn="ctr"/>
            <a:r>
              <a:rPr lang="el-GR" sz="2200" b="1" dirty="0" smtClean="0"/>
              <a:t/>
            </a:r>
            <a:br>
              <a:rPr lang="el-GR" sz="2200" b="1" dirty="0" smtClean="0"/>
            </a:br>
            <a:r>
              <a:rPr lang="el-GR" sz="2200" b="1" dirty="0" smtClean="0"/>
              <a:t/>
            </a:r>
            <a:br>
              <a:rPr lang="el-GR" sz="2200" b="1" dirty="0" smtClean="0"/>
            </a:br>
            <a:r>
              <a:rPr lang="el-GR" sz="2200" b="1" dirty="0" smtClean="0"/>
              <a:t/>
            </a:r>
            <a:br>
              <a:rPr lang="el-GR" sz="2200" b="1" dirty="0" smtClean="0"/>
            </a:br>
            <a:r>
              <a:rPr lang="el-GR" sz="1800" b="1" dirty="0" smtClean="0"/>
              <a:t>ΣΥΝΤΟΝΙΣΤΕΣ –ΤΡΙΕΣ  ΠΕ 60  :ΖΗΣΟΠΟΥΛΟΥ Ε ., ΞΥΝΟΠΟΥΛΟΥ Α., ΣΑΡΑΦΙΔΟΥ.Α    ΠΕ 06 : ΧΟΥΣΣΟΣ .Β, ΜΑΝΙΑΚΑΣ,Θ, ΣΚΙΑΔΑΣ .Γ</a:t>
            </a:r>
            <a:r>
              <a:rPr lang="el-GR" sz="1800" dirty="0" smtClean="0"/>
              <a:t/>
            </a:r>
            <a:br>
              <a:rPr lang="el-GR" sz="1800" dirty="0" smtClean="0"/>
            </a:br>
            <a:r>
              <a:rPr lang="el-GR" sz="1800" b="1" dirty="0" smtClean="0"/>
              <a:t>ΘΕΜΑΤΙΚΗ : ΕΓΩ ΚΑΙ ΟΙ ΣΗΜΑΝΤΙΚΟΙ ΑΛΛΟΙ</a:t>
            </a:r>
            <a:r>
              <a:rPr lang="el-GR" dirty="0" smtClean="0"/>
              <a:t/>
            </a:r>
            <a:br>
              <a:rPr lang="el-GR" dirty="0" smtClean="0"/>
            </a:br>
            <a:endParaRPr lang="el-GR" dirty="0"/>
          </a:p>
        </p:txBody>
      </p:sp>
      <p:sp>
        <p:nvSpPr>
          <p:cNvPr id="3" name="2 - Θέση περιεχομένου"/>
          <p:cNvSpPr>
            <a:spLocks noGrp="1"/>
          </p:cNvSpPr>
          <p:nvPr>
            <p:ph sz="quarter" idx="1"/>
          </p:nvPr>
        </p:nvSpPr>
        <p:spPr>
          <a:xfrm>
            <a:off x="914400" y="1714488"/>
            <a:ext cx="7772400" cy="4305312"/>
          </a:xfrm>
        </p:spPr>
        <p:txBody>
          <a:bodyPr>
            <a:normAutofit fontScale="32500" lnSpcReduction="20000"/>
          </a:bodyPr>
          <a:lstStyle/>
          <a:p>
            <a:r>
              <a:rPr lang="el-GR" b="1" dirty="0" smtClean="0"/>
              <a:t> </a:t>
            </a:r>
            <a:endParaRPr lang="el-GR" dirty="0" smtClean="0"/>
          </a:p>
          <a:p>
            <a:endParaRPr lang="el-GR" b="1" dirty="0" smtClean="0"/>
          </a:p>
          <a:p>
            <a:r>
              <a:rPr lang="el-GR" b="1" dirty="0" smtClean="0"/>
              <a:t>Διάρκεια : 1 ώρα</a:t>
            </a:r>
            <a:endParaRPr lang="el-GR" dirty="0" smtClean="0"/>
          </a:p>
          <a:p>
            <a:r>
              <a:rPr lang="el-GR" b="1" dirty="0" smtClean="0"/>
              <a:t>ΠΕΡΙΓΡΑΦΗ ΚΑΙ ΠΡΟΕΤΟΙΜΑΣΙΑ : </a:t>
            </a:r>
            <a:r>
              <a:rPr lang="el-GR" dirty="0" smtClean="0"/>
              <a:t>Ασχολούμαστε με τις ανθρώπινες σχέσεις και την επικοινωνία μεταξύ μας.</a:t>
            </a:r>
          </a:p>
          <a:p>
            <a:r>
              <a:rPr lang="el-GR" dirty="0" smtClean="0"/>
              <a:t>Φέρνουμε μία κούκλα που μας συστήνεται στα Αγγλικά και Ελληνικά . και μας συστήνει και το φίλο της –κούκλα πάλι και διαλέγουν το αγαπημένο χρώμα τους από τις καρτέλες, αλλά και το όνομά τους που έχει γραφεί και στα Ελληνικά και στα Αγγλικά.</a:t>
            </a:r>
          </a:p>
          <a:p>
            <a:r>
              <a:rPr lang="el-GR" dirty="0" smtClean="0"/>
              <a:t>Αφού λοιπόν έχουμε ετοιμάσει καρτέλες με τα ονόματα όλων σε Ελληνικά και Αγγλικά και όλοι διαλέγουν το χρώμα που αγαπούν και το όνομά τους .Μετά αφού έχουν κάνει παράδειγμα η νηπιαγωγός και ο- η εκπαιδευτικός Αγγλικών όλοι παρουσιάζονται διαλέγοντας τις καρτέλες που τους ταιριάζουν. Δηλαδή : Συστήνονται στην ομάδα λέγοντας πχ : Το όνομα μου είναι  Αφροδίτη και μου αρέσει το μωβ ,και </a:t>
            </a:r>
            <a:r>
              <a:rPr lang="el-GR" dirty="0" err="1" smtClean="0"/>
              <a:t>My</a:t>
            </a:r>
            <a:r>
              <a:rPr lang="el-GR" dirty="0" smtClean="0"/>
              <a:t> </a:t>
            </a:r>
            <a:r>
              <a:rPr lang="el-GR" dirty="0" err="1" smtClean="0"/>
              <a:t>name</a:t>
            </a:r>
            <a:r>
              <a:rPr lang="el-GR" dirty="0" smtClean="0"/>
              <a:t> </a:t>
            </a:r>
            <a:r>
              <a:rPr lang="el-GR" dirty="0" err="1" smtClean="0"/>
              <a:t>is</a:t>
            </a:r>
            <a:r>
              <a:rPr lang="el-GR" dirty="0" smtClean="0"/>
              <a:t> </a:t>
            </a:r>
            <a:r>
              <a:rPr lang="el-GR" dirty="0" err="1" smtClean="0"/>
              <a:t>Venus</a:t>
            </a:r>
            <a:r>
              <a:rPr lang="el-GR" dirty="0" smtClean="0"/>
              <a:t> </a:t>
            </a:r>
            <a:r>
              <a:rPr lang="el-GR" dirty="0" err="1" smtClean="0"/>
              <a:t>and</a:t>
            </a:r>
            <a:r>
              <a:rPr lang="el-GR" dirty="0" smtClean="0"/>
              <a:t> </a:t>
            </a:r>
            <a:r>
              <a:rPr lang="el-GR" dirty="0" err="1" smtClean="0"/>
              <a:t>my</a:t>
            </a:r>
            <a:r>
              <a:rPr lang="el-GR" dirty="0" smtClean="0"/>
              <a:t> </a:t>
            </a:r>
            <a:r>
              <a:rPr lang="el-GR" dirty="0" err="1" smtClean="0"/>
              <a:t>favourite</a:t>
            </a:r>
            <a:r>
              <a:rPr lang="el-GR" dirty="0" smtClean="0"/>
              <a:t> </a:t>
            </a:r>
            <a:r>
              <a:rPr lang="el-GR" dirty="0" err="1" smtClean="0"/>
              <a:t>colour</a:t>
            </a:r>
            <a:r>
              <a:rPr lang="el-GR" dirty="0" smtClean="0"/>
              <a:t> </a:t>
            </a:r>
            <a:r>
              <a:rPr lang="el-GR" dirty="0" err="1" smtClean="0"/>
              <a:t>is</a:t>
            </a:r>
            <a:r>
              <a:rPr lang="el-GR" dirty="0" smtClean="0"/>
              <a:t> </a:t>
            </a:r>
            <a:r>
              <a:rPr lang="el-GR" dirty="0" err="1" smtClean="0"/>
              <a:t>purple.Mετά</a:t>
            </a:r>
            <a:r>
              <a:rPr lang="el-GR" dirty="0" smtClean="0"/>
              <a:t> συστήνουν το φίλο η φίλη τους : Η φίλη μου είναι η Ελένη  και  : </a:t>
            </a:r>
            <a:r>
              <a:rPr lang="el-GR" dirty="0" err="1" smtClean="0"/>
              <a:t>My</a:t>
            </a:r>
            <a:r>
              <a:rPr lang="el-GR" dirty="0" smtClean="0"/>
              <a:t> </a:t>
            </a:r>
            <a:r>
              <a:rPr lang="el-GR" dirty="0" err="1" smtClean="0"/>
              <a:t>friend</a:t>
            </a:r>
            <a:r>
              <a:rPr lang="el-GR" dirty="0" smtClean="0"/>
              <a:t> </a:t>
            </a:r>
            <a:r>
              <a:rPr lang="el-GR" dirty="0" err="1" smtClean="0"/>
              <a:t>is</a:t>
            </a:r>
            <a:r>
              <a:rPr lang="el-GR" dirty="0" smtClean="0"/>
              <a:t> </a:t>
            </a:r>
            <a:r>
              <a:rPr lang="el-GR" dirty="0" err="1" smtClean="0"/>
              <a:t>Helen</a:t>
            </a:r>
            <a:endParaRPr lang="el-GR" dirty="0" smtClean="0"/>
          </a:p>
          <a:p>
            <a:r>
              <a:rPr lang="el-GR" b="1" dirty="0" smtClean="0"/>
              <a:t> </a:t>
            </a:r>
            <a:endParaRPr lang="el-GR" dirty="0" smtClean="0"/>
          </a:p>
          <a:p>
            <a:r>
              <a:rPr lang="el-GR" b="1" dirty="0" smtClean="0"/>
              <a:t>ΡΟΛΟΙ ΠΕ 06 ΠΕ 60</a:t>
            </a:r>
            <a:endParaRPr lang="el-GR" dirty="0" smtClean="0"/>
          </a:p>
          <a:p>
            <a:r>
              <a:rPr lang="el-GR" dirty="0" smtClean="0"/>
              <a:t>Ισότιμοι και διακριτοί</a:t>
            </a:r>
          </a:p>
          <a:p>
            <a:r>
              <a:rPr lang="el-GR" b="1" dirty="0" smtClean="0"/>
              <a:t>ΤΠΕ</a:t>
            </a:r>
            <a:r>
              <a:rPr lang="el-GR" dirty="0" smtClean="0"/>
              <a:t>: Δημιουργία έργων που ανεβαίνουν στο ART STEP στα ψηφιακά μουσεία.</a:t>
            </a:r>
          </a:p>
          <a:p>
            <a:r>
              <a:rPr lang="el-GR" b="1" dirty="0" smtClean="0"/>
              <a:t>ΜΑΘΗΣΙΑΚΑ ΑΠΟΤΕΛΕΣΜΑΤΑ</a:t>
            </a:r>
            <a:r>
              <a:rPr lang="el-GR" dirty="0" smtClean="0"/>
              <a:t>.:</a:t>
            </a:r>
          </a:p>
          <a:p>
            <a:r>
              <a:rPr lang="el-GR" dirty="0" smtClean="0"/>
              <a:t>Γνωριμία και αυτοπεποίθηση, εμπιστοσύνη και αίσθηση ισότητας,  μαθαίνουμε ότι είμαστε ίσοι αλλά είμαστε και διαφορετικοί, και τελικά την σημασία της συνεργασίας. Μια άλλη  μέρα θα μιλήσουν πχ για το αγαπημένο τους φαγητό η </a:t>
            </a:r>
            <a:r>
              <a:rPr lang="el-GR" dirty="0" err="1" smtClean="0"/>
              <a:t>χόμπυ</a:t>
            </a:r>
            <a:r>
              <a:rPr lang="el-GR" dirty="0" smtClean="0"/>
              <a:t>, η ότι άλλο κρίνουμε κάνοντας και αντίστοιχες ζωγραφιές.</a:t>
            </a:r>
          </a:p>
          <a:p>
            <a:r>
              <a:rPr lang="el-GR" dirty="0" smtClean="0"/>
              <a:t>Διαλέγουμε ένα τραγούδι η μελωδία και χορεύουμε με όλους τους φίλους και φίλες. Η αίσθηση ότι οι εκπαιδευτικοί έχουν φιλικές σχέσεις βοηθά τα παιδιά γιατί λειτουργεί σαν παράδειγμα.</a:t>
            </a:r>
          </a:p>
          <a:p>
            <a:r>
              <a:rPr lang="el-GR" b="1" dirty="0" smtClean="0"/>
              <a:t>ΜΟΥΣΙΚΗ ΕΠΕΝΔΥΣΗ</a:t>
            </a:r>
            <a:r>
              <a:rPr lang="el-GR" dirty="0" smtClean="0"/>
              <a:t> :</a:t>
            </a:r>
          </a:p>
          <a:p>
            <a:r>
              <a:rPr lang="el-GR" dirty="0" smtClean="0"/>
              <a:t> </a:t>
            </a:r>
          </a:p>
          <a:p>
            <a:r>
              <a:rPr lang="el-GR" dirty="0" smtClean="0"/>
              <a:t>Τραγούδι για την φιλία ελληνικό : </a:t>
            </a:r>
            <a:r>
              <a:rPr lang="el-GR" dirty="0" smtClean="0">
                <a:hlinkClick r:id="rId2"/>
              </a:rPr>
              <a:t>https://www.youtube.com/watch?v=tYyXTnCDDRg</a:t>
            </a:r>
            <a:r>
              <a:rPr lang="el-GR" dirty="0" smtClean="0"/>
              <a:t> ελληνικό</a:t>
            </a:r>
          </a:p>
          <a:p>
            <a:r>
              <a:rPr lang="el-GR" dirty="0" smtClean="0"/>
              <a:t>Και αγγλικό :</a:t>
            </a:r>
          </a:p>
          <a:p>
            <a:r>
              <a:rPr lang="el-GR" dirty="0" smtClean="0">
                <a:hlinkClick r:id="rId3"/>
              </a:rPr>
              <a:t>https://www.youtube.com/watch?v=bVCKj0T9-gc</a:t>
            </a:r>
            <a:endParaRPr lang="el-GR" dirty="0" smtClean="0"/>
          </a:p>
          <a:p>
            <a:endParaRPr lang="el-GR" dirty="0"/>
          </a:p>
        </p:txBody>
      </p:sp>
      <p:pic>
        <p:nvPicPr>
          <p:cNvPr id="4" name="3 - Εικόνα" descr="ΤΡΑΓΟΥΔΙ ΠΑΙΔΙ.jpg"/>
          <p:cNvPicPr>
            <a:picLocks noChangeAspect="1"/>
          </p:cNvPicPr>
          <p:nvPr/>
        </p:nvPicPr>
        <p:blipFill>
          <a:blip r:embed="rId4"/>
          <a:stretch>
            <a:fillRect/>
          </a:stretch>
        </p:blipFill>
        <p:spPr>
          <a:xfrm>
            <a:off x="6735220" y="5500702"/>
            <a:ext cx="1651551" cy="1119183"/>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2200" dirty="0" smtClean="0"/>
              <a:t>ΠΡΟΤΑΣΕΙΣ ΑΠΌ ΤΗΝ ΕΠΙΜΟΡΦΩΣΗ ΤΩΝ ΣΕΕ</a:t>
            </a:r>
            <a:r>
              <a:rPr lang="el-GR" dirty="0" smtClean="0"/>
              <a:t/>
            </a:r>
            <a:br>
              <a:rPr lang="el-GR" dirty="0" smtClean="0"/>
            </a:br>
            <a:endParaRPr lang="el-GR" dirty="0"/>
          </a:p>
        </p:txBody>
      </p:sp>
      <p:sp>
        <p:nvSpPr>
          <p:cNvPr id="3" name="2 - Θέση περιεχομένου"/>
          <p:cNvSpPr>
            <a:spLocks noGrp="1"/>
          </p:cNvSpPr>
          <p:nvPr>
            <p:ph sz="quarter" idx="1"/>
          </p:nvPr>
        </p:nvSpPr>
        <p:spPr/>
        <p:txBody>
          <a:bodyPr>
            <a:normAutofit fontScale="55000" lnSpcReduction="20000"/>
          </a:bodyPr>
          <a:lstStyle/>
          <a:p>
            <a:r>
              <a:rPr lang="el-GR" dirty="0" smtClean="0"/>
              <a:t>"Από το Βορρά στο Νότο"</a:t>
            </a:r>
          </a:p>
          <a:p>
            <a:r>
              <a:rPr lang="el-GR" dirty="0" smtClean="0"/>
              <a:t>Θεματική:</a:t>
            </a:r>
          </a:p>
          <a:p>
            <a:r>
              <a:rPr lang="el-GR" dirty="0" smtClean="0"/>
              <a:t>"Εποχικές αλλαγές: Ο καιρός"</a:t>
            </a:r>
          </a:p>
          <a:p>
            <a:r>
              <a:rPr lang="el-GR" dirty="0" smtClean="0"/>
              <a:t>Ένα θέμα που ενδιαφέρει τους μαθητές είναι επίκαιρο, ελκυστικό, ενδιαφέρον και αναφέρεται στις Ρουτίνες.</a:t>
            </a:r>
          </a:p>
          <a:p>
            <a:r>
              <a:rPr lang="el-GR" dirty="0" smtClean="0"/>
              <a:t>Περιγραφή:</a:t>
            </a:r>
          </a:p>
          <a:p>
            <a:r>
              <a:rPr lang="el-GR" dirty="0" smtClean="0"/>
              <a:t> Η δραστηριότητα αφορά την αλλαγή του καιρού(Φθινόπωρο)</a:t>
            </a:r>
          </a:p>
          <a:p>
            <a:r>
              <a:rPr lang="el-GR" dirty="0" smtClean="0"/>
              <a:t>Με αφορμή τον βροχερό καιρό  η εκπαιδευτικός της Αγγλικής Γλώσσας έρχεται στην τάξη με μία βρεγμένη ομπρέλα εισάγοντας το θέμα του καιρού με το τραγούδι “</a:t>
            </a:r>
            <a:r>
              <a:rPr lang="el-GR" dirty="0" err="1" smtClean="0"/>
              <a:t>The</a:t>
            </a:r>
            <a:r>
              <a:rPr lang="el-GR" dirty="0" smtClean="0"/>
              <a:t> </a:t>
            </a:r>
            <a:r>
              <a:rPr lang="el-GR" dirty="0" err="1" smtClean="0"/>
              <a:t>rain</a:t>
            </a:r>
            <a:r>
              <a:rPr lang="el-GR" dirty="0" smtClean="0"/>
              <a:t>”. </a:t>
            </a:r>
          </a:p>
          <a:p>
            <a:r>
              <a:rPr lang="el-GR" dirty="0" smtClean="0"/>
              <a:t>Η νηπιαγωγός εισάγει τα παιδιά στο θέμα δείχνοντας τις κάρτες του καιρού που υπάρχουν στην τάξη. Καθώς δείχνει  τις σχετικές κάρτες η νηπιαγωγός, η εκπαιδευτικός της Αγγλικής Γλώσσας ονομάζει τις κάρτες στα αγγλικά (</a:t>
            </a:r>
            <a:r>
              <a:rPr lang="el-GR" dirty="0" err="1" smtClean="0"/>
              <a:t>its</a:t>
            </a:r>
            <a:r>
              <a:rPr lang="el-GR" dirty="0" smtClean="0"/>
              <a:t> </a:t>
            </a:r>
            <a:r>
              <a:rPr lang="el-GR" dirty="0" err="1" smtClean="0"/>
              <a:t>rainny</a:t>
            </a:r>
            <a:r>
              <a:rPr lang="el-GR" dirty="0" smtClean="0"/>
              <a:t>,  </a:t>
            </a:r>
            <a:r>
              <a:rPr lang="el-GR" dirty="0" err="1" smtClean="0"/>
              <a:t>its</a:t>
            </a:r>
            <a:r>
              <a:rPr lang="el-GR" dirty="0" smtClean="0"/>
              <a:t> </a:t>
            </a:r>
            <a:r>
              <a:rPr lang="el-GR" dirty="0" err="1" smtClean="0"/>
              <a:t>sunny</a:t>
            </a:r>
            <a:r>
              <a:rPr lang="el-GR" dirty="0" smtClean="0"/>
              <a:t>, </a:t>
            </a:r>
            <a:r>
              <a:rPr lang="el-GR" dirty="0" err="1" smtClean="0"/>
              <a:t>snow</a:t>
            </a:r>
            <a:r>
              <a:rPr lang="el-GR" dirty="0" smtClean="0"/>
              <a:t>, </a:t>
            </a:r>
            <a:r>
              <a:rPr lang="el-GR" dirty="0" err="1" smtClean="0"/>
              <a:t>rain</a:t>
            </a:r>
            <a:r>
              <a:rPr lang="el-GR" dirty="0" smtClean="0"/>
              <a:t>, </a:t>
            </a:r>
            <a:r>
              <a:rPr lang="el-GR" dirty="0" err="1" smtClean="0"/>
              <a:t>cloud</a:t>
            </a:r>
            <a:r>
              <a:rPr lang="el-GR" dirty="0" smtClean="0"/>
              <a:t>) και στη  συνέχεια χρησιμοποιεί τη δραστηριότητα ρουτίνας του  καιρού για την εισαγωγή και την επεξεργασία  του θέματος.</a:t>
            </a:r>
          </a:p>
          <a:p>
            <a:r>
              <a:rPr lang="el-GR" dirty="0" smtClean="0"/>
              <a:t>Οι ρόλοι των δύο εκπαιδευτικών είναι ισότιμοι και συνεργατικοί.</a:t>
            </a:r>
          </a:p>
          <a:p>
            <a:r>
              <a:rPr lang="el-GR" dirty="0" smtClean="0"/>
              <a:t>Μαθησιακά αποτελέσματα:</a:t>
            </a:r>
          </a:p>
          <a:p>
            <a:r>
              <a:rPr lang="el-GR" dirty="0" smtClean="0"/>
              <a:t>Να αναπαράγουν τραγούδι στην Αγγλική γλώσσα</a:t>
            </a:r>
          </a:p>
          <a:p>
            <a:r>
              <a:rPr lang="el-GR" dirty="0" smtClean="0"/>
              <a:t>Να εντοπίζουν τις καιρικές μεταβολές</a:t>
            </a:r>
          </a:p>
          <a:p>
            <a:r>
              <a:rPr lang="el-GR" dirty="0" smtClean="0"/>
              <a:t>Να εξασκήσουν τη μουσική τους ικανότητα</a:t>
            </a:r>
          </a:p>
          <a:p>
            <a:endParaRPr lang="el-GR" dirty="0"/>
          </a:p>
        </p:txBody>
      </p:sp>
      <p:pic>
        <p:nvPicPr>
          <p:cNvPr id="4" name="3 - Εικόνα" descr="κατάλογος.jpg"/>
          <p:cNvPicPr>
            <a:picLocks noChangeAspect="1"/>
          </p:cNvPicPr>
          <p:nvPr/>
        </p:nvPicPr>
        <p:blipFill>
          <a:blip r:embed="rId2"/>
          <a:stretch>
            <a:fillRect/>
          </a:stretch>
        </p:blipFill>
        <p:spPr>
          <a:xfrm>
            <a:off x="7215206" y="4643446"/>
            <a:ext cx="1528761" cy="1654376"/>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Κλειδί για την επιτυχία η συνεργασία.</a:t>
            </a:r>
            <a:endParaRPr lang="el-GR" dirty="0"/>
          </a:p>
        </p:txBody>
      </p:sp>
      <p:sp>
        <p:nvSpPr>
          <p:cNvPr id="3" name="2 - Θέση περιεχομένου"/>
          <p:cNvSpPr>
            <a:spLocks noGrp="1"/>
          </p:cNvSpPr>
          <p:nvPr>
            <p:ph sz="quarter" idx="1"/>
          </p:nvPr>
        </p:nvSpPr>
        <p:spPr/>
        <p:txBody>
          <a:bodyPr>
            <a:normAutofit fontScale="85000" lnSpcReduction="20000"/>
          </a:bodyPr>
          <a:lstStyle/>
          <a:p>
            <a:r>
              <a:rPr lang="el-GR" dirty="0" smtClean="0"/>
              <a:t>Η συνεργασία μεταξύ των εκπαιδευτικών ΠΕ60 και ΠΕ06 είναι ασφαλώς το σημαντικότερο προαπαιτούμενο για την επιτυχία του προγράμματος. </a:t>
            </a:r>
          </a:p>
          <a:p>
            <a:r>
              <a:rPr lang="el-GR" dirty="0" smtClean="0"/>
              <a:t>Για το λόγο αυτό, χρειάζεται να δούμε το θέμα στην πραγματική του διάσταση. Το επάγγελμα του εκπαιδευτικού είναι παραδοσιακά ένα επάγγελμα που λαμβάνει χώρα κεκλεισμένων των θυρών. Αυτό δημιουργεί ένα αίσθημα ανασφάλειας όταν ανοίξει η πόρτα και για οποιοδήποτε λόγο υπάρξουν και άλλα άτομα στη σχολική αίθουσα. Υπάρχει, λοιπόν, ένα άγχος το οποίο έχουν και οι δύο εκπαιδευτικοί και το οποίο μπορεί να απαλυνθεί μόνο αν υπάρξει αμοιβαία εμπιστοσύνη.</a:t>
            </a:r>
          </a:p>
          <a:p>
            <a:r>
              <a:rPr lang="el-GR" dirty="0" smtClean="0"/>
              <a:t> Ένας επιπλέον παράγοντας είναι ότι οι νηπιαγωγοί θεωρούν το νηπιαγωγείο ως ένα δικό τους χώρο, στον οποίο δε συνήθισαν να συνυπάρχουν με κάποιον άλλο/η , ειδικά αν αυτός/η παίρνει μέρος στην παιδαγωγική διαδικασία. </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2400" b="1" dirty="0" smtClean="0"/>
              <a:t>ΔΕΞΙΟΤΗΤΕΣ ΠΟΥ ΧΡΕΙΑΖΕΤΑΙ ΝΑ ΔΙΑΘΕΤΟΥΝ ΟΙ ΕΚΠΑΙΔΕΥΤΙΚΟΙ</a:t>
            </a:r>
            <a:endParaRPr lang="el-GR" sz="2400" b="1"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Μια/Ένας εκπαιδευτικός θα ήταν καλό να διαθέτει </a:t>
            </a:r>
            <a:r>
              <a:rPr lang="el-GR" dirty="0" err="1" smtClean="0"/>
              <a:t>soft</a:t>
            </a:r>
            <a:r>
              <a:rPr lang="el-GR" dirty="0" smtClean="0"/>
              <a:t> </a:t>
            </a:r>
            <a:r>
              <a:rPr lang="el-GR" dirty="0" err="1" smtClean="0"/>
              <a:t>skills</a:t>
            </a:r>
            <a:r>
              <a:rPr lang="el-GR" dirty="0" smtClean="0"/>
              <a:t>.</a:t>
            </a:r>
          </a:p>
          <a:p>
            <a:r>
              <a:rPr lang="el-GR" dirty="0" smtClean="0"/>
              <a:t>Αναλυτικότερα, θα ήταν καλό να διαθέτει: </a:t>
            </a:r>
          </a:p>
          <a:p>
            <a:r>
              <a:rPr lang="el-GR" dirty="0" smtClean="0"/>
              <a:t>Α) Επικοινωνιακές δεξιότητες / </a:t>
            </a:r>
            <a:r>
              <a:rPr lang="el-GR" dirty="0" err="1" smtClean="0"/>
              <a:t>Ενσυναίσθηση</a:t>
            </a:r>
            <a:endParaRPr lang="el-GR" dirty="0" smtClean="0"/>
          </a:p>
          <a:p>
            <a:r>
              <a:rPr lang="el-GR" dirty="0" smtClean="0"/>
              <a:t>Β) </a:t>
            </a:r>
            <a:r>
              <a:rPr lang="el-GR" dirty="0" err="1" smtClean="0"/>
              <a:t>Συνεργατικότητα</a:t>
            </a:r>
            <a:endParaRPr lang="el-GR" dirty="0" smtClean="0"/>
          </a:p>
          <a:p>
            <a:r>
              <a:rPr lang="el-GR" dirty="0" smtClean="0"/>
              <a:t>Γ) Οργάνωση – Διαχείριση τάξης</a:t>
            </a:r>
          </a:p>
          <a:p>
            <a:r>
              <a:rPr lang="el-GR" dirty="0" smtClean="0"/>
              <a:t>Δ) Προσαρμοστικότητα  ( Εξοικείωση με τα αναπτυξιακά χαρακτηριστικά των παιδιών αυτής της ηλικίας / Διαμόρφωση θετικής στάσης απέναντι στην καινοτομία)</a:t>
            </a:r>
          </a:p>
          <a:p>
            <a:r>
              <a:rPr lang="el-GR" dirty="0" smtClean="0"/>
              <a:t>Ε) Καλλιέργεια κριτικού </a:t>
            </a:r>
            <a:r>
              <a:rPr lang="el-GR" dirty="0" err="1" smtClean="0"/>
              <a:t>αναστοχασμού</a:t>
            </a:r>
            <a:r>
              <a:rPr lang="el-GR" dirty="0" smtClean="0"/>
              <a:t> του </a:t>
            </a:r>
            <a:r>
              <a:rPr lang="el-GR" dirty="0" err="1" smtClean="0"/>
              <a:t>κπαιδευτικού</a:t>
            </a:r>
            <a:endParaRPr lang="el-GR" dirty="0" smtClean="0"/>
          </a:p>
          <a:p>
            <a:r>
              <a:rPr lang="el-GR" dirty="0" smtClean="0"/>
              <a:t>ΣΤ) Ψηφιακή εξοικείωση</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2800" b="1" dirty="0" smtClean="0"/>
              <a:t>«</a:t>
            </a:r>
            <a:r>
              <a:rPr lang="el-GR" sz="2800" b="1" dirty="0" err="1" smtClean="0"/>
              <a:t>The</a:t>
            </a:r>
            <a:r>
              <a:rPr lang="el-GR" sz="2800" b="1" dirty="0" smtClean="0"/>
              <a:t> </a:t>
            </a:r>
            <a:r>
              <a:rPr lang="el-GR" sz="2800" b="1" dirty="0" err="1" smtClean="0"/>
              <a:t>Gingerbread</a:t>
            </a:r>
            <a:r>
              <a:rPr lang="el-GR" sz="2800" b="1" dirty="0" smtClean="0"/>
              <a:t> </a:t>
            </a:r>
            <a:r>
              <a:rPr lang="el-GR" sz="2800" b="1" dirty="0" err="1" smtClean="0"/>
              <a:t>Man</a:t>
            </a:r>
            <a:r>
              <a:rPr lang="el-GR" sz="2800" b="1" dirty="0" smtClean="0"/>
              <a:t>»</a:t>
            </a:r>
            <a:r>
              <a:rPr lang="el-GR" sz="2800" dirty="0" smtClean="0"/>
              <a:t/>
            </a:r>
            <a:br>
              <a:rPr lang="el-GR" sz="2800" dirty="0" smtClean="0"/>
            </a:br>
            <a:r>
              <a:rPr lang="el-GR" sz="2800" dirty="0" smtClean="0"/>
              <a:t>ΑΠΌ ΤΗΝ ΕΠΙΜΟΡΦΩΣΗ ΣΕΕ</a:t>
            </a:r>
            <a:endParaRPr lang="el-GR" sz="2800" dirty="0"/>
          </a:p>
        </p:txBody>
      </p:sp>
      <p:sp>
        <p:nvSpPr>
          <p:cNvPr id="3" name="2 - Θέση περιεχομένου"/>
          <p:cNvSpPr>
            <a:spLocks noGrp="1"/>
          </p:cNvSpPr>
          <p:nvPr>
            <p:ph sz="quarter" idx="1"/>
          </p:nvPr>
        </p:nvSpPr>
        <p:spPr/>
        <p:txBody>
          <a:bodyPr>
            <a:normAutofit fontScale="47500" lnSpcReduction="20000"/>
          </a:bodyPr>
          <a:lstStyle/>
          <a:p>
            <a:r>
              <a:rPr lang="el-GR" u="sng" dirty="0" smtClean="0"/>
              <a:t>ΣΚΟΠΟΣ</a:t>
            </a:r>
            <a:r>
              <a:rPr lang="el-GR" dirty="0" smtClean="0"/>
              <a:t> : Εισαγωγή βασικού  λεξιλογίου εκτέλεσης συνταγής στην Αγγλική.</a:t>
            </a:r>
          </a:p>
          <a:p>
            <a:r>
              <a:rPr lang="el-GR" u="sng" dirty="0" smtClean="0"/>
              <a:t>ΠΡΟΕΤΟΙΜΑΣΙΑ:</a:t>
            </a:r>
            <a:endParaRPr lang="el-GR" dirty="0" smtClean="0"/>
          </a:p>
          <a:p>
            <a:r>
              <a:rPr lang="el-GR" dirty="0" smtClean="0"/>
              <a:t>Ανίχνευση πρότερων γνώσεων για τα γλυκά των Χριστουγέννων.</a:t>
            </a:r>
          </a:p>
          <a:p>
            <a:r>
              <a:rPr lang="el-GR" u="sng" dirty="0" smtClean="0"/>
              <a:t>ΕΠΙΚΟΙΝΩΝΙΑΚΗ ΣΥΝΘΗΚΗ</a:t>
            </a:r>
            <a:r>
              <a:rPr lang="el-GR" dirty="0" smtClean="0"/>
              <a:t> :Η κούκλα κρατά ένα μπισκοτάκι στο χέρι και την συνταγή  στα Αγγλικά .</a:t>
            </a:r>
          </a:p>
          <a:p>
            <a:r>
              <a:rPr lang="el-GR" u="sng" dirty="0" smtClean="0"/>
              <a:t>ΥΛΙΚΑ ΣΤΗΝ ΤΑΞΗ:</a:t>
            </a:r>
            <a:endParaRPr lang="el-GR" dirty="0" smtClean="0"/>
          </a:p>
          <a:p>
            <a:r>
              <a:rPr lang="el-GR" dirty="0" err="1" smtClean="0"/>
              <a:t>Video</a:t>
            </a:r>
            <a:r>
              <a:rPr lang="el-GR" dirty="0" smtClean="0"/>
              <a:t> της ιστορίας</a:t>
            </a:r>
          </a:p>
          <a:p>
            <a:r>
              <a:rPr lang="el-GR" dirty="0" smtClean="0"/>
              <a:t>Υλικά (βούτυρο, αλεύρι, κτλ.)</a:t>
            </a:r>
          </a:p>
          <a:p>
            <a:r>
              <a:rPr lang="el-GR" dirty="0" smtClean="0"/>
              <a:t>Χαρτόνια-Καρτέλες με λέξεις με εικόνες της συνταγής</a:t>
            </a:r>
          </a:p>
          <a:p>
            <a:r>
              <a:rPr lang="el-GR" dirty="0" smtClean="0"/>
              <a:t>Σύντομο </a:t>
            </a:r>
            <a:r>
              <a:rPr lang="el-GR" dirty="0" err="1" smtClean="0"/>
              <a:t>video</a:t>
            </a:r>
            <a:r>
              <a:rPr lang="el-GR" dirty="0" smtClean="0"/>
              <a:t> με οδηγίες παρασκευής </a:t>
            </a:r>
          </a:p>
          <a:p>
            <a:r>
              <a:rPr lang="el-GR" u="sng" dirty="0" smtClean="0"/>
              <a:t>ΣΥΝΤΟΜΗ ΠΕΡΙΓΡΑΦΗ</a:t>
            </a:r>
            <a:r>
              <a:rPr lang="el-GR" dirty="0" smtClean="0"/>
              <a:t> :</a:t>
            </a:r>
          </a:p>
          <a:p>
            <a:r>
              <a:rPr lang="el-GR" dirty="0" smtClean="0"/>
              <a:t>Προβολή του </a:t>
            </a:r>
            <a:r>
              <a:rPr lang="el-GR" dirty="0" err="1" smtClean="0"/>
              <a:t>video</a:t>
            </a:r>
            <a:r>
              <a:rPr lang="el-GR" dirty="0" smtClean="0"/>
              <a:t> της ιστορίας και συζήτηση /ερωτήσεις</a:t>
            </a:r>
          </a:p>
          <a:p>
            <a:r>
              <a:rPr lang="el-GR" dirty="0" smtClean="0"/>
              <a:t>Παρουσίαση της συνταγής, των υλικών  με χρήση του λεξιλογίου στη Γ2.</a:t>
            </a:r>
          </a:p>
          <a:p>
            <a:r>
              <a:rPr lang="el-GR" dirty="0" smtClean="0"/>
              <a:t>Ανάθεση σε ομάδες ρόλων για την παρασκευή του μπισκότου-Μικροί ζαχαροπλάστες. (Η κάθε ομάδα αναλαμβάνει διαφορετικό στάδιο της παρασκευής).</a:t>
            </a:r>
          </a:p>
          <a:p>
            <a:r>
              <a:rPr lang="el-GR" u="sng" dirty="0" smtClean="0"/>
              <a:t>ΡΟΛΟΙ ΤΩΝ ΕΚΠΑΙΔΕΥΤΙΚΩΝ</a:t>
            </a:r>
            <a:r>
              <a:rPr lang="el-GR" dirty="0" smtClean="0"/>
              <a:t> (Κατά τη υλοποίηση):</a:t>
            </a:r>
          </a:p>
          <a:p>
            <a:r>
              <a:rPr lang="el-GR" dirty="0" smtClean="0"/>
              <a:t>   Οι ρόλοι είναι διακριτοί και αλληλοσυμπληρώνονται. Η Νηπιαγωγός χωρίζει τις ομάδες. Προβάλει το </a:t>
            </a:r>
            <a:r>
              <a:rPr lang="el-GR" dirty="0" err="1" smtClean="0"/>
              <a:t>video</a:t>
            </a:r>
            <a:r>
              <a:rPr lang="el-GR" dirty="0" smtClean="0"/>
              <a:t>. H εκπαιδευτικός ης Αγγλικής εισάγει το λεξιλόγιο και προχωρούν από κοινού στην παρασκευή του μπισκότου τηρώντας τα πρωτόκολλα υγιεινής.</a:t>
            </a:r>
          </a:p>
          <a:p>
            <a:r>
              <a:rPr lang="el-GR" u="sng" dirty="0" smtClean="0"/>
              <a:t>ΠΡΟΕΚΤΑΣΕΙΣ </a:t>
            </a:r>
            <a:r>
              <a:rPr lang="el-GR" dirty="0" smtClean="0"/>
              <a:t>:</a:t>
            </a:r>
          </a:p>
          <a:p>
            <a:r>
              <a:rPr lang="el-GR" dirty="0" smtClean="0"/>
              <a:t>   Τα μπισκοτάκια μοιράζονται σε ατομική συσκευασία για κάθε παιδί και δοκιμάζονται στο σπίτι.</a:t>
            </a:r>
          </a:p>
          <a:p>
            <a:endParaRPr lang="el-GR" dirty="0"/>
          </a:p>
        </p:txBody>
      </p:sp>
      <p:pic>
        <p:nvPicPr>
          <p:cNvPr id="4" name="3 - Εικόνα" descr="ΜΟΥΣΙΚΗ.jpg"/>
          <p:cNvPicPr>
            <a:picLocks noChangeAspect="1"/>
          </p:cNvPicPr>
          <p:nvPr/>
        </p:nvPicPr>
        <p:blipFill>
          <a:blip r:embed="rId2"/>
          <a:stretch>
            <a:fillRect/>
          </a:stretch>
        </p:blipFill>
        <p:spPr>
          <a:xfrm>
            <a:off x="5929322" y="2500306"/>
            <a:ext cx="2619342" cy="1281111"/>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t>ΔΥΣΚΟΛΙΕΣ ΠΟΥ ΑΝΤΙΜΕΤΩΠΙΖΟΥΝ ΟΙ ΕΚΠΑΙΔΕΥΤΙΚΟΙ </a:t>
            </a:r>
            <a:endParaRPr lang="el-GR" b="1" dirty="0"/>
          </a:p>
        </p:txBody>
      </p:sp>
      <p:sp>
        <p:nvSpPr>
          <p:cNvPr id="3" name="2 - Θέση περιεχομένου"/>
          <p:cNvSpPr>
            <a:spLocks noGrp="1"/>
          </p:cNvSpPr>
          <p:nvPr>
            <p:ph sz="quarter" idx="1"/>
          </p:nvPr>
        </p:nvSpPr>
        <p:spPr/>
        <p:txBody>
          <a:bodyPr>
            <a:normAutofit fontScale="70000" lnSpcReduction="20000"/>
          </a:bodyPr>
          <a:lstStyle/>
          <a:p>
            <a:r>
              <a:rPr lang="el-GR" dirty="0" err="1" smtClean="0"/>
              <a:t>Επιφορτισμός</a:t>
            </a:r>
            <a:r>
              <a:rPr lang="el-GR" dirty="0" smtClean="0"/>
              <a:t> με πληθώρα ρόλων, χωρίς υποστήριξη (διοικητικό έργο, διδακτικό ωράριο 25 ωρών, παροχή βοηθητικής υπηρεσίας), που οδηγούν σε επαγγελματική εξουθένωση.</a:t>
            </a:r>
          </a:p>
          <a:p>
            <a:r>
              <a:rPr lang="el-GR" dirty="0" smtClean="0"/>
              <a:t>Πιεστικές προθεσμίες στο διοικητικό έργο παράλληλα με το διδακτικό έργο</a:t>
            </a:r>
          </a:p>
          <a:p>
            <a:r>
              <a:rPr lang="el-GR" dirty="0" smtClean="0"/>
              <a:t>Απουσία βοηθού στην τάξη</a:t>
            </a:r>
          </a:p>
          <a:p>
            <a:r>
              <a:rPr lang="el-GR" dirty="0" smtClean="0"/>
              <a:t>Δυσκολίες στην εξοικείωση παιδιών-γονέων στο σχολικό πλαίσιο</a:t>
            </a:r>
          </a:p>
          <a:p>
            <a:r>
              <a:rPr lang="el-GR" dirty="0" smtClean="0"/>
              <a:t>Δυσκολίες επικοινωνίας/συνεργασίας γονέων-εκπαιδευτικών (εκδήλωση συμπεριφορών </a:t>
            </a:r>
            <a:r>
              <a:rPr lang="el-GR" dirty="0" err="1" smtClean="0"/>
              <a:t>δικαιωματισμού</a:t>
            </a:r>
            <a:r>
              <a:rPr lang="el-GR" dirty="0" smtClean="0"/>
              <a:t>)</a:t>
            </a:r>
          </a:p>
          <a:p>
            <a:r>
              <a:rPr lang="el-GR" dirty="0" smtClean="0"/>
              <a:t>Υπερπροστατευτικοί /παρεμβατικοί γονείς</a:t>
            </a:r>
          </a:p>
          <a:p>
            <a:r>
              <a:rPr lang="el-GR" dirty="0" smtClean="0"/>
              <a:t>Έλλειψη ψυχολόγων για κάθε σχολική μονάδα ώστε τα ζητήματα να αντιμετωπίζονται διεπιστημονικά.</a:t>
            </a:r>
          </a:p>
          <a:p>
            <a:r>
              <a:rPr lang="el-GR" dirty="0" smtClean="0"/>
              <a:t>Δυσκολία διαχείρισης αδιάγνωστων μαθησιακών και </a:t>
            </a:r>
            <a:r>
              <a:rPr lang="el-GR" dirty="0" err="1" smtClean="0"/>
              <a:t>συμπεριφορικών</a:t>
            </a:r>
            <a:r>
              <a:rPr lang="el-GR" dirty="0" smtClean="0"/>
              <a:t> προβλημάτων νηπίων.</a:t>
            </a:r>
          </a:p>
          <a:p>
            <a:r>
              <a:rPr lang="el-GR" dirty="0" smtClean="0"/>
              <a:t>Ακαταλληλότητα/δυσμενείς στεγαστικές συνθήκες (σε βοηθητικούς χώρους σχολικών κτηρίων ή/και σε καταστήματα).</a:t>
            </a:r>
          </a:p>
          <a:p>
            <a:r>
              <a:rPr lang="el-GR" dirty="0" smtClean="0"/>
              <a:t>Περιορισμός/Έλλειψη σύγχρονης υλικοτεχνικής υποδομής</a:t>
            </a: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r>
            <a:br>
              <a:rPr lang="el-GR" dirty="0" smtClean="0"/>
            </a:br>
            <a:r>
              <a:rPr lang="el-GR" dirty="0" smtClean="0"/>
              <a:t/>
            </a:r>
            <a:br>
              <a:rPr lang="el-GR" dirty="0" smtClean="0"/>
            </a:br>
            <a:r>
              <a:rPr lang="el-GR" b="1" dirty="0" smtClean="0"/>
              <a:t> ΘΕΜΑΤΙΚΗ:</a:t>
            </a:r>
            <a:r>
              <a:rPr lang="el-GR" dirty="0" smtClean="0"/>
              <a:t> Η ΟΙΚΟΓΕΝΕΙΑ</a:t>
            </a:r>
            <a:endParaRPr lang="el-GR" dirty="0"/>
          </a:p>
        </p:txBody>
      </p:sp>
      <p:sp>
        <p:nvSpPr>
          <p:cNvPr id="3" name="2 - Θέση περιεχομένου"/>
          <p:cNvSpPr>
            <a:spLocks noGrp="1"/>
          </p:cNvSpPr>
          <p:nvPr>
            <p:ph sz="quarter" idx="1"/>
          </p:nvPr>
        </p:nvSpPr>
        <p:spPr/>
        <p:txBody>
          <a:bodyPr>
            <a:normAutofit fontScale="47500" lnSpcReduction="20000"/>
          </a:bodyPr>
          <a:lstStyle/>
          <a:p>
            <a:r>
              <a:rPr lang="el-GR" b="1" dirty="0" smtClean="0"/>
              <a:t>ΠΡΟΕΤΟΙΜΑΣΙΑ</a:t>
            </a:r>
            <a:endParaRPr lang="el-GR" dirty="0" smtClean="0"/>
          </a:p>
          <a:p>
            <a:r>
              <a:rPr lang="el-GR" dirty="0" smtClean="0"/>
              <a:t>Η Νηπιαγωγός ενημερώνει για τη θεματική της οικογένειας που αναπτύσσεται τη συγκεκριμένη </a:t>
            </a:r>
            <a:r>
              <a:rPr lang="el-GR" dirty="0" smtClean="0"/>
              <a:t>χρονική  τον –την εκπαιδευτικό ΠΕ 06</a:t>
            </a:r>
            <a:endParaRPr lang="el-GR" dirty="0" smtClean="0"/>
          </a:p>
          <a:p>
            <a:r>
              <a:rPr lang="el-GR" b="1" dirty="0" smtClean="0"/>
              <a:t>ΠΕΡΙΓΡΑΦΗ:  1</a:t>
            </a:r>
            <a:r>
              <a:rPr lang="el-GR" b="1" baseline="30000" dirty="0" smtClean="0"/>
              <a:t>η</a:t>
            </a:r>
            <a:r>
              <a:rPr lang="el-GR" b="1" dirty="0" smtClean="0"/>
              <a:t> φάση (επικοινωνιακή συνθήκη εισαγωγής της δραστηριότητας)</a:t>
            </a:r>
            <a:endParaRPr lang="el-GR" dirty="0" smtClean="0"/>
          </a:p>
          <a:p>
            <a:r>
              <a:rPr lang="el-GR" dirty="0" smtClean="0"/>
              <a:t>Η κούκλα  εμφανίζεται στην τάξη θλιμμένη, γιατί είναι μόνη της</a:t>
            </a:r>
            <a:r>
              <a:rPr lang="el-GR" dirty="0" smtClean="0"/>
              <a:t>. </a:t>
            </a:r>
            <a:r>
              <a:rPr lang="el-GR" dirty="0" smtClean="0"/>
              <a:t>Αναδεικνύεται η προβληματική ότι αισθάνεται έτσι γιατί η οικογένεια της, οι γονείς απουσιάζουν στην Αγγλία όπου εργάζονται.</a:t>
            </a:r>
          </a:p>
          <a:p>
            <a:r>
              <a:rPr lang="el-GR" b="1" dirty="0" smtClean="0"/>
              <a:t>2</a:t>
            </a:r>
            <a:r>
              <a:rPr lang="el-GR" b="1" baseline="30000" dirty="0" smtClean="0"/>
              <a:t>η</a:t>
            </a:r>
            <a:r>
              <a:rPr lang="el-GR" b="1" dirty="0" smtClean="0"/>
              <a:t> φάση (υλοποίηση δραστηριότητας)</a:t>
            </a:r>
            <a:endParaRPr lang="el-GR" dirty="0" smtClean="0"/>
          </a:p>
          <a:p>
            <a:r>
              <a:rPr lang="el-GR" dirty="0" smtClean="0"/>
              <a:t>Τα παιδιά παρακολουθούν το βίντεο με την </a:t>
            </a:r>
            <a:r>
              <a:rPr lang="el-GR" dirty="0" err="1" smtClean="0"/>
              <a:t>Πέππα</a:t>
            </a:r>
            <a:r>
              <a:rPr lang="el-GR" dirty="0" smtClean="0"/>
              <a:t> και την οικογένεια της. Θα μιλήσουν για τα μέλη της οικογένειας τους με την παρότρυνση της ΠΕ06 και του διαλόγου με την κούκλα</a:t>
            </a:r>
          </a:p>
          <a:p>
            <a:r>
              <a:rPr lang="el-GR" dirty="0" smtClean="0"/>
              <a:t>Τα παιδιά συμμετέχουν σε ένα παιχνίδι ρόλων με θέμα την οικογένεια </a:t>
            </a:r>
            <a:r>
              <a:rPr lang="el-GR" dirty="0" smtClean="0"/>
              <a:t>.Ζωγραφίζουν </a:t>
            </a:r>
            <a:r>
              <a:rPr lang="el-GR" dirty="0" smtClean="0"/>
              <a:t>την οικογένειά τους.</a:t>
            </a:r>
          </a:p>
          <a:p>
            <a:r>
              <a:rPr lang="el-GR" b="1" dirty="0" smtClean="0"/>
              <a:t>Διάρκεια</a:t>
            </a:r>
            <a:r>
              <a:rPr lang="el-GR" dirty="0" smtClean="0"/>
              <a:t>: 1 διδακτική ώρα</a:t>
            </a:r>
          </a:p>
          <a:p>
            <a:r>
              <a:rPr lang="el-GR" b="1" dirty="0" smtClean="0"/>
              <a:t>Τεχνικές/μεθοδολογικά εργαλεία:</a:t>
            </a:r>
            <a:r>
              <a:rPr lang="el-GR" dirty="0" smtClean="0"/>
              <a:t> Ανιχνεύονται οι γνώσεις των παιδιών για την οικογένεια με τον καταιγισμό ιδεών/εννοιολογικός χάρτης</a:t>
            </a:r>
          </a:p>
          <a:p>
            <a:r>
              <a:rPr lang="el-GR" b="1" dirty="0" smtClean="0"/>
              <a:t>Υλικά:</a:t>
            </a:r>
            <a:r>
              <a:rPr lang="el-GR" dirty="0" smtClean="0"/>
              <a:t> κάρτες με εικόνες από οικογενειακά στιγμιότυπα, </a:t>
            </a:r>
            <a:r>
              <a:rPr lang="el-GR" dirty="0" err="1" smtClean="0"/>
              <a:t>Πέππα</a:t>
            </a:r>
            <a:r>
              <a:rPr lang="el-GR" dirty="0" smtClean="0"/>
              <a:t> το γουρουνάκι (σειρά τηλεοπτική για την οικογένεια)</a:t>
            </a:r>
          </a:p>
          <a:p>
            <a:r>
              <a:rPr lang="el-GR" b="1" dirty="0" smtClean="0"/>
              <a:t>ΡΟΛΟΣ ΝΗΠΙΑΓΩΓΟΥ: </a:t>
            </a:r>
            <a:r>
              <a:rPr lang="el-GR" dirty="0" smtClean="0"/>
              <a:t>Ενισχυτικός</a:t>
            </a:r>
            <a:r>
              <a:rPr lang="el-GR" dirty="0" smtClean="0"/>
              <a:t>, </a:t>
            </a:r>
            <a:r>
              <a:rPr lang="el-GR" dirty="0" smtClean="0"/>
              <a:t>διακριτός στην υλοποίηση της δραστηριότητας</a:t>
            </a:r>
          </a:p>
          <a:p>
            <a:r>
              <a:rPr lang="el-GR" b="1" dirty="0" smtClean="0"/>
              <a:t>ΡΟΛΟΣ ΚΑΘΗΓΗΤΡΙΑΣ ΑΓΓΛΙΚΩΝ: </a:t>
            </a:r>
            <a:r>
              <a:rPr lang="el-GR" dirty="0" smtClean="0"/>
              <a:t>Εμψυχωτικός, υποστηρικτικός, καθοδηγητικός</a:t>
            </a:r>
          </a:p>
          <a:p>
            <a:r>
              <a:rPr lang="el-GR" b="1" dirty="0" smtClean="0"/>
              <a:t>ΜΑΘΗΣΙΑΚΑ ΑΠΟΤΕΛΕΣΜΑΤΑ</a:t>
            </a:r>
            <a:r>
              <a:rPr lang="el-GR" dirty="0" smtClean="0"/>
              <a:t>:</a:t>
            </a:r>
          </a:p>
          <a:p>
            <a:r>
              <a:rPr lang="el-GR" dirty="0" smtClean="0"/>
              <a:t>Να </a:t>
            </a:r>
            <a:r>
              <a:rPr lang="el-GR" dirty="0" err="1" smtClean="0"/>
              <a:t>κατανομάζουν</a:t>
            </a:r>
            <a:r>
              <a:rPr lang="el-GR" dirty="0" smtClean="0"/>
              <a:t> τα μέλη της </a:t>
            </a:r>
            <a:r>
              <a:rPr lang="el-GR" dirty="0" smtClean="0"/>
              <a:t>οικογένειας</a:t>
            </a:r>
            <a:endParaRPr lang="el-GR" dirty="0" smtClean="0"/>
          </a:p>
          <a:p>
            <a:r>
              <a:rPr lang="el-GR" dirty="0" smtClean="0"/>
              <a:t>Να χρησιμοποιούν επικοινωνιακές φράσεις </a:t>
            </a:r>
            <a:r>
              <a:rPr lang="el-GR" dirty="0" smtClean="0"/>
              <a:t>με </a:t>
            </a:r>
            <a:r>
              <a:rPr lang="el-GR" dirty="0" smtClean="0"/>
              <a:t>τις οποίες επικοινωνούν τα παιδιά στην οικογένεια</a:t>
            </a:r>
          </a:p>
          <a:p>
            <a:r>
              <a:rPr lang="el-GR" dirty="0" smtClean="0"/>
              <a:t>Να </a:t>
            </a:r>
            <a:r>
              <a:rPr lang="el-GR" dirty="0" err="1" smtClean="0"/>
              <a:t>κατανομάζουν</a:t>
            </a:r>
            <a:r>
              <a:rPr lang="el-GR" dirty="0" smtClean="0"/>
              <a:t> </a:t>
            </a:r>
            <a:r>
              <a:rPr lang="el-GR" dirty="0" smtClean="0"/>
              <a:t>συναισθήματα</a:t>
            </a:r>
            <a:endParaRPr lang="el-GR" dirty="0" smtClean="0"/>
          </a:p>
          <a:p>
            <a:r>
              <a:rPr lang="el-GR" dirty="0" smtClean="0"/>
              <a:t>Να εκφράζουν τα συναισθήματα για την οικογένεια τους</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ΕΥΧΑΡΙΣΤΩ</a:t>
            </a:r>
            <a:endParaRPr lang="el-GR" dirty="0"/>
          </a:p>
        </p:txBody>
      </p:sp>
      <p:pic>
        <p:nvPicPr>
          <p:cNvPr id="4" name="3 - Θέση περιεχομένου" descr="ΠΑΙΔΙ.jpg"/>
          <p:cNvPicPr>
            <a:picLocks noGrp="1" noChangeAspect="1"/>
          </p:cNvPicPr>
          <p:nvPr>
            <p:ph sz="quarter" idx="1"/>
          </p:nvPr>
        </p:nvPicPr>
        <p:blipFill>
          <a:blip r:embed="rId2"/>
          <a:stretch>
            <a:fillRect/>
          </a:stretch>
        </p:blipFill>
        <p:spPr>
          <a:xfrm>
            <a:off x="5857884" y="3429000"/>
            <a:ext cx="2857500" cy="1600200"/>
          </a:xfrm>
        </p:spPr>
      </p:pic>
      <p:pic>
        <p:nvPicPr>
          <p:cNvPr id="5" name="4 - Εικόνα" descr="ΤΡΑΓΟΥΔΙ.jpg"/>
          <p:cNvPicPr>
            <a:picLocks noChangeAspect="1"/>
          </p:cNvPicPr>
          <p:nvPr/>
        </p:nvPicPr>
        <p:blipFill>
          <a:blip r:embed="rId3"/>
          <a:stretch>
            <a:fillRect/>
          </a:stretch>
        </p:blipFill>
        <p:spPr>
          <a:xfrm>
            <a:off x="5929322" y="642918"/>
            <a:ext cx="2619375" cy="1743075"/>
          </a:xfrm>
          <a:prstGeom prst="rect">
            <a:avLst/>
          </a:prstGeom>
        </p:spPr>
      </p:pic>
      <p:pic>
        <p:nvPicPr>
          <p:cNvPr id="6" name="5 - Εικόνα" descr="ΔΙΑΦΟΡΕΤΙΚΟΙ.jpg"/>
          <p:cNvPicPr>
            <a:picLocks noChangeAspect="1"/>
          </p:cNvPicPr>
          <p:nvPr/>
        </p:nvPicPr>
        <p:blipFill>
          <a:blip r:embed="rId4"/>
          <a:stretch>
            <a:fillRect/>
          </a:stretch>
        </p:blipFill>
        <p:spPr>
          <a:xfrm>
            <a:off x="500034" y="2000240"/>
            <a:ext cx="2438400" cy="18764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ΓΛΩΣΣΙΚΗ ΑΝΑΠΤΥΞΗ</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Ως γλωσσική ανάπτυξη ορίζεται η πορεία που κάθε παιδί χωριστά ή ομάδες παιδιών ακολουθούν κατά τη διαδικασία ολοκλήρωσης της (εκ)μάθησης μιας γλώσσας. Το ενδιαφέρον στην γλωσσική ανάπτυξη είναι ότι αυτή η πορεία (ή οι πορείες), που στην εφαρμοσμένη γλωσσολογία και την ψυχογλωσσολογία τις ονομάζουμε </a:t>
            </a:r>
            <a:r>
              <a:rPr lang="el-GR" i="1" dirty="0" smtClean="0"/>
              <a:t>αναπτυξιακά μονοπάτια</a:t>
            </a:r>
            <a:r>
              <a:rPr lang="el-GR" dirty="0" smtClean="0"/>
              <a:t> </a:t>
            </a:r>
            <a:r>
              <a:rPr lang="el-GR" i="1" dirty="0" smtClean="0"/>
              <a:t>(</a:t>
            </a:r>
            <a:r>
              <a:rPr lang="el-GR" i="1" dirty="0" err="1" smtClean="0"/>
              <a:t>developmental</a:t>
            </a:r>
            <a:r>
              <a:rPr lang="el-GR" i="1" dirty="0" smtClean="0"/>
              <a:t> </a:t>
            </a:r>
            <a:r>
              <a:rPr lang="el-GR" i="1" dirty="0" err="1" smtClean="0"/>
              <a:t>paths</a:t>
            </a:r>
            <a:r>
              <a:rPr lang="el-GR" i="1" dirty="0" smtClean="0"/>
              <a:t>)</a:t>
            </a:r>
            <a:r>
              <a:rPr lang="el-GR" dirty="0" smtClean="0"/>
              <a:t> (βλ. ενδεικτικά </a:t>
            </a:r>
            <a:r>
              <a:rPr lang="el-GR" dirty="0" err="1" smtClean="0"/>
              <a:t>Tzakosta</a:t>
            </a:r>
            <a:r>
              <a:rPr lang="el-GR" dirty="0" smtClean="0"/>
              <a:t> 2004, Τζακώστα 2020), αφενός, καθορίζονται από κανόνες οι οποίοι είναι διαγλωσσικά πολύ ισχυροί, άρα ‘επηρεάζουν’ τη δομή αλλά και την φωνητική εκφορά πολλών ομιλούμενων γλωσσών, αφετέρου, εμφανίζονται με τρόπο πανομοιότυπο σε πολλές διαφορετικές γλώσσες και υιοθετούνται από διαφορετικές ομάδες παιδιών (τυπικώς αλλά και μη τυπικώς αναπτυσσόμενα).</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ΝΗΠΙΑΓΩΓΕΙΟ</a:t>
            </a:r>
            <a:endParaRPr lang="el-GR" dirty="0"/>
          </a:p>
        </p:txBody>
      </p:sp>
      <p:sp>
        <p:nvSpPr>
          <p:cNvPr id="3" name="2 - Θέση περιεχομένου"/>
          <p:cNvSpPr>
            <a:spLocks noGrp="1"/>
          </p:cNvSpPr>
          <p:nvPr>
            <p:ph sz="quarter" idx="1"/>
          </p:nvPr>
        </p:nvSpPr>
        <p:spPr/>
        <p:txBody>
          <a:bodyPr/>
          <a:lstStyle/>
          <a:p>
            <a:r>
              <a:rPr lang="el-GR" dirty="0" smtClean="0"/>
              <a:t>Με δεδομένη την κρίσιμη ή ευαίσθητη περίοδο και το πως αυτή επηρεάζει τη γλωσσική ανάπτυξη, γίνεται σαφές πως στον χρόνο φοίτησης στο νηπιαγωγείο το παιδί μπορεί να ενισχυθεί καθοριστικά με πολλούς τρόπους κατά τη διαδικασία της γλωσσικής του ανάπτυξης. Ο χρόνος φοίτησης στο νηπιαγωγείο είναι ο πολύτιμος χρόνος εντός της κρίσιμης ή ευαίσθητης περιόδου μέσα στον οποίο οι εκπαιδευτικοί μπορούν να αλλάξουν τον ρου της γλωσσικής ανάπτυξης του παιδιού. </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t>2 ΞΕΝΗ ΓΛΩΣΣΑ</a:t>
            </a:r>
            <a:endParaRPr lang="el-GR" b="1" dirty="0"/>
          </a:p>
        </p:txBody>
      </p:sp>
      <p:sp>
        <p:nvSpPr>
          <p:cNvPr id="3" name="2 - Θέση περιεχομένου"/>
          <p:cNvSpPr>
            <a:spLocks noGrp="1"/>
          </p:cNvSpPr>
          <p:nvPr>
            <p:ph sz="quarter" idx="1"/>
          </p:nvPr>
        </p:nvSpPr>
        <p:spPr/>
        <p:txBody>
          <a:bodyPr/>
          <a:lstStyle/>
          <a:p>
            <a:r>
              <a:rPr lang="el-GR" dirty="0" smtClean="0"/>
              <a:t>Σε </a:t>
            </a:r>
            <a:r>
              <a:rPr lang="el-GR" dirty="0" err="1" smtClean="0"/>
              <a:t>ό,τι</a:t>
            </a:r>
            <a:r>
              <a:rPr lang="el-GR" dirty="0" smtClean="0"/>
              <a:t> αφορά τη δεύτερη/ξένη γλώσσα, έρευνες και πειράματα σε σχέση με τη λειτουργία του εγκεφάλου δείχνουν ότι η επιτυχής εκμάθηση της δεύτερης/ξένης γλώσσας μπορεί να πραγματοποιηθεί σε όλο και μικρότερες ηλικίες. Μάλιστα, η διδασκαλία της δεύτερης/ξένης γλώσσας σε μικρά παιδιά βρίσκεται στο επίκεντρο των συζητήσεων και του επιστημονικού ενδιαφέροντος. </a:t>
            </a:r>
            <a:endParaRPr lang="el-GR" dirty="0"/>
          </a:p>
        </p:txBody>
      </p:sp>
      <p:pic>
        <p:nvPicPr>
          <p:cNvPr id="4" name="3 - Εικόνα" descr="ΤΡΑΓΟΥΔΙ.jpg"/>
          <p:cNvPicPr>
            <a:picLocks noChangeAspect="1"/>
          </p:cNvPicPr>
          <p:nvPr/>
        </p:nvPicPr>
        <p:blipFill>
          <a:blip r:embed="rId2"/>
          <a:stretch>
            <a:fillRect/>
          </a:stretch>
        </p:blipFill>
        <p:spPr>
          <a:xfrm>
            <a:off x="4143372" y="4714885"/>
            <a:ext cx="2619375" cy="157163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ΕΥΡΩΠΑΙΚΗ ΕΝΩΣΗ</a:t>
            </a:r>
            <a:endParaRPr lang="el-GR" dirty="0"/>
          </a:p>
        </p:txBody>
      </p:sp>
      <p:sp>
        <p:nvSpPr>
          <p:cNvPr id="3" name="2 - Θέση περιεχομένου"/>
          <p:cNvSpPr>
            <a:spLocks noGrp="1"/>
          </p:cNvSpPr>
          <p:nvPr>
            <p:ph sz="quarter" idx="1"/>
          </p:nvPr>
        </p:nvSpPr>
        <p:spPr/>
        <p:txBody>
          <a:bodyPr/>
          <a:lstStyle/>
          <a:p>
            <a:r>
              <a:rPr lang="el-GR" dirty="0" smtClean="0"/>
              <a:t>Η Ευρωπαϊκή Ένωση επενδύει στην πολυγλωσσία των πολιτών της, γεγονός που φαίνεται, για παράδειγμα, από την ενίσχυση της κινητικότητα των πολιτών της, στο πλαίσιο των προγραμμάτων ERASMUS και ERAMUS+, τα οποία αφορούν σε όλες τις βαθμίδες της εκπαίδευσης, από τη νηπιαγωγείο μέχρι και το πανεπιστήμιο αλλά και τη διασύνδεση της εκπαίδευσης με την επιχειρηματικότητα.</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ΣΤΑΣΗ ΤΩΝ ΜΑΘΗΤΩΝ -ΤΡΙΩΝ</a:t>
            </a:r>
            <a:endParaRPr lang="el-GR" dirty="0"/>
          </a:p>
        </p:txBody>
      </p:sp>
      <p:sp>
        <p:nvSpPr>
          <p:cNvPr id="3" name="2 - Θέση περιεχομένου"/>
          <p:cNvSpPr>
            <a:spLocks noGrp="1"/>
          </p:cNvSpPr>
          <p:nvPr>
            <p:ph sz="quarter" idx="1"/>
          </p:nvPr>
        </p:nvSpPr>
        <p:spPr/>
        <p:txBody>
          <a:bodyPr/>
          <a:lstStyle/>
          <a:p>
            <a:r>
              <a:rPr lang="el-GR" dirty="0" smtClean="0"/>
              <a:t>Τα παιδιά ηλικίας 5 έως 8 ετών σπανίως είναι απρόθυμα ή αρνητικά στην ξένη γλώσσα επειδή λόγω της περιέργειάς τους, ενθουσιάζονται να μαθαίνουν νέα πράγματα.  Είναι εξαιρετικά σημαντικό να τονιστεί ότι η εκμάθηση μια δεύτερης/ξένης γλώσσας φαίνεται ότι  δεν επιβαρύνει τη γλωσσική ανάπτυξη των παιδιών ούτε φαίνεται να προκαλεί σε αυτά γλωσσικές διαταραχές.</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Μαθαίνουμε μέσα από το παιχνίδι</a:t>
            </a:r>
            <a:endParaRPr lang="el-GR" dirty="0"/>
          </a:p>
        </p:txBody>
      </p:sp>
      <p:sp>
        <p:nvSpPr>
          <p:cNvPr id="3" name="2 - Θέση περιεχομένου"/>
          <p:cNvSpPr>
            <a:spLocks noGrp="1"/>
          </p:cNvSpPr>
          <p:nvPr>
            <p:ph sz="quarter" idx="1"/>
          </p:nvPr>
        </p:nvSpPr>
        <p:spPr>
          <a:xfrm>
            <a:off x="914400" y="1447800"/>
            <a:ext cx="7772400" cy="5124472"/>
          </a:xfrm>
        </p:spPr>
        <p:txBody>
          <a:bodyPr/>
          <a:lstStyle/>
          <a:p>
            <a:r>
              <a:rPr lang="el-GR" dirty="0" smtClean="0"/>
              <a:t>Τελικά ποιος είναι ο κατάλληλος τρόπος για να αρχίσουν τα παιδιά ηλικίας 4 έως 6 ετών να μαθαίνουν μία δεύτερη/ξένη γλώσσα και συγκεκριμένα την αγγλική κατά τη φοίτησή τους στο νηπιαγωγείο; </a:t>
            </a:r>
          </a:p>
          <a:p>
            <a:r>
              <a:rPr lang="el-GR" dirty="0" smtClean="0"/>
              <a:t>Τα παιδιά κατά την προσχολική ηλικία μαθαίνουν με βιωματικό τρόπο και μέσα από το παιχνίδι.</a:t>
            </a:r>
          </a:p>
          <a:p>
            <a:r>
              <a:rPr lang="el-GR" dirty="0" smtClean="0"/>
              <a:t> Για τον λόγο αυτό, τα μικρά παιδιά </a:t>
            </a:r>
          </a:p>
          <a:p>
            <a:pPr>
              <a:buNone/>
            </a:pPr>
            <a:r>
              <a:rPr lang="el-GR" dirty="0" smtClean="0"/>
              <a:t>πρέπει να έρθουν σε επαφή με την αγγλική </a:t>
            </a:r>
          </a:p>
          <a:p>
            <a:pPr>
              <a:buNone/>
            </a:pPr>
            <a:r>
              <a:rPr lang="el-GR" dirty="0" smtClean="0"/>
              <a:t>γλώσσα με παιγνιώδη τρόπο. </a:t>
            </a:r>
            <a:endParaRPr lang="el-GR" dirty="0"/>
          </a:p>
        </p:txBody>
      </p:sp>
      <p:pic>
        <p:nvPicPr>
          <p:cNvPr id="4" name="3 - Εικόνα" descr="ΦΘΙΝΟΠΩΡΟ.jpg"/>
          <p:cNvPicPr>
            <a:picLocks noChangeAspect="1"/>
          </p:cNvPicPr>
          <p:nvPr/>
        </p:nvPicPr>
        <p:blipFill>
          <a:blip r:embed="rId2" cstate="print"/>
          <a:stretch>
            <a:fillRect/>
          </a:stretch>
        </p:blipFill>
        <p:spPr>
          <a:xfrm>
            <a:off x="7286644" y="4500570"/>
            <a:ext cx="1644101" cy="185736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ΠΟΙΕΣ ΔΕΞΙΟΤΗΤΕΣ ΧΡΕΙΑΖΟΝΤΑΙ:</a:t>
            </a:r>
            <a:endParaRPr lang="el-GR" dirty="0"/>
          </a:p>
        </p:txBody>
      </p:sp>
      <p:sp>
        <p:nvSpPr>
          <p:cNvPr id="3" name="2 - Θέση περιεχομένου"/>
          <p:cNvSpPr>
            <a:spLocks noGrp="1"/>
          </p:cNvSpPr>
          <p:nvPr>
            <p:ph sz="quarter" idx="1"/>
          </p:nvPr>
        </p:nvSpPr>
        <p:spPr/>
        <p:txBody>
          <a:bodyPr>
            <a:normAutofit fontScale="77500" lnSpcReduction="20000"/>
          </a:bodyPr>
          <a:lstStyle/>
          <a:p>
            <a:r>
              <a:rPr lang="el-GR" dirty="0" smtClean="0"/>
              <a:t>1.Συνεργατικές δεξιότητες</a:t>
            </a:r>
          </a:p>
          <a:p>
            <a:r>
              <a:rPr lang="el-GR" dirty="0" smtClean="0"/>
              <a:t> 2. Επικοινωνιακές δεξιότητες </a:t>
            </a:r>
          </a:p>
          <a:p>
            <a:r>
              <a:rPr lang="el-GR" dirty="0" smtClean="0"/>
              <a:t>3.Δεξιότητες βιωματικών προσεγγίσεων μάθησης, όπως είναι η </a:t>
            </a:r>
            <a:r>
              <a:rPr lang="el-GR" dirty="0" err="1" smtClean="0"/>
              <a:t>ομαδοσυνεργατική</a:t>
            </a:r>
            <a:r>
              <a:rPr lang="el-GR" dirty="0" smtClean="0"/>
              <a:t> </a:t>
            </a:r>
          </a:p>
          <a:p>
            <a:r>
              <a:rPr lang="el-GR" dirty="0" smtClean="0"/>
              <a:t>4. Δεξιότητες διαφοροποιημένης διδασκαλίας</a:t>
            </a:r>
          </a:p>
          <a:p>
            <a:r>
              <a:rPr lang="el-GR" dirty="0" smtClean="0"/>
              <a:t> 5. Δεξιότητες διαμόρφωσης θετικού κλίματος στην σχολική τάξη</a:t>
            </a:r>
          </a:p>
          <a:p>
            <a:r>
              <a:rPr lang="el-GR" dirty="0" smtClean="0"/>
              <a:t> 6. Διαχείρισης της διαφορετικότητας σε διαπολιτισμικό επίπεδο </a:t>
            </a:r>
          </a:p>
          <a:p>
            <a:r>
              <a:rPr lang="el-GR" dirty="0" smtClean="0"/>
              <a:t>7. Δεξιότητες ενδυνάμωσης των σχέσεων με τους γονείς</a:t>
            </a:r>
          </a:p>
          <a:p>
            <a:r>
              <a:rPr lang="el-GR" dirty="0" smtClean="0"/>
              <a:t> 8. Οργανωτικές δεξιότητες στην οργάνωση της εκπαιδευτικής διαδικασίας </a:t>
            </a:r>
          </a:p>
          <a:p>
            <a:r>
              <a:rPr lang="el-GR" dirty="0" smtClean="0"/>
              <a:t>9. Σχεδιασμού σεναρίων και δράσεων σύμφωνα με τις ανάγκες του τμήματος και της σχολικής μονάδας </a:t>
            </a:r>
          </a:p>
          <a:p>
            <a:r>
              <a:rPr lang="el-GR" dirty="0" smtClean="0"/>
              <a:t>10. Δεξιότητες τεχνολογικού </a:t>
            </a:r>
            <a:r>
              <a:rPr lang="el-GR" dirty="0" err="1" smtClean="0"/>
              <a:t>εγγραμματισμού</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Ποια είναι τα προβλήματα- προκλήσεις;;</a:t>
            </a:r>
            <a:endParaRPr lang="el-GR" dirty="0"/>
          </a:p>
        </p:txBody>
      </p:sp>
      <p:sp>
        <p:nvSpPr>
          <p:cNvPr id="3" name="2 - Θέση περιεχομένου"/>
          <p:cNvSpPr>
            <a:spLocks noGrp="1"/>
          </p:cNvSpPr>
          <p:nvPr>
            <p:ph sz="quarter" idx="1"/>
          </p:nvPr>
        </p:nvSpPr>
        <p:spPr/>
        <p:txBody>
          <a:bodyPr>
            <a:normAutofit fontScale="62500" lnSpcReduction="20000"/>
          </a:bodyPr>
          <a:lstStyle/>
          <a:p>
            <a:r>
              <a:rPr lang="el-GR" dirty="0" smtClean="0"/>
              <a:t>μεγάλος αριθμών μαθητών κατά τμήμα</a:t>
            </a:r>
          </a:p>
          <a:p>
            <a:r>
              <a:rPr lang="el-GR" dirty="0" smtClean="0"/>
              <a:t>συνύπαρξη </a:t>
            </a:r>
            <a:r>
              <a:rPr lang="el-GR" dirty="0" err="1" smtClean="0"/>
              <a:t>προνηπίων</a:t>
            </a:r>
            <a:r>
              <a:rPr lang="el-GR" dirty="0" smtClean="0"/>
              <a:t> και νηπίων στο ίδιο τμήμα</a:t>
            </a:r>
          </a:p>
          <a:p>
            <a:r>
              <a:rPr lang="el-GR" dirty="0" smtClean="0"/>
              <a:t>ένταξη στα τμήματα παιδιών με ειδικές εκπαιδευτικές ανάγκες διαγνωσμένες ή αδιάγνωστες με ή χωρίς υποστήριξη</a:t>
            </a:r>
          </a:p>
          <a:p>
            <a:r>
              <a:rPr lang="el-GR" dirty="0" smtClean="0"/>
              <a:t>αρκετά πολύ μικρά που ακόμη δεν έχουν κατακτήσει την αυτοεξυπηρέτηση και άλλες βασικές δεξιότητες</a:t>
            </a:r>
          </a:p>
          <a:p>
            <a:r>
              <a:rPr lang="el-GR" dirty="0" smtClean="0"/>
              <a:t>πολλά παιδιά που δεν έχουν ως πρώτη γλώσσα την ελληνική και δεν την έχουν κατακτήσει σε ικανοποιητικό βαθμό</a:t>
            </a:r>
          </a:p>
          <a:p>
            <a:r>
              <a:rPr lang="el-GR" dirty="0" smtClean="0"/>
              <a:t>συχνά ακατάλληλη κτηριακή υποδομή</a:t>
            </a:r>
          </a:p>
          <a:p>
            <a:r>
              <a:rPr lang="el-GR" dirty="0" smtClean="0"/>
              <a:t>φτωχή χρηματοδότηση των σχολικών μονάδων</a:t>
            </a:r>
          </a:p>
          <a:p>
            <a:r>
              <a:rPr lang="el-GR" dirty="0" smtClean="0"/>
              <a:t>αρκετά μονοθέσια νηπιαγωγεία με </a:t>
            </a:r>
            <a:r>
              <a:rPr lang="el-GR" dirty="0" err="1" smtClean="0"/>
              <a:t>ό,τι</a:t>
            </a:r>
            <a:r>
              <a:rPr lang="el-GR" dirty="0" smtClean="0"/>
              <a:t> αυτό συνεπάγεται</a:t>
            </a:r>
          </a:p>
          <a:p>
            <a:r>
              <a:rPr lang="el-GR" dirty="0" smtClean="0"/>
              <a:t>επιφόρτιση των </a:t>
            </a:r>
            <a:r>
              <a:rPr lang="el-GR" dirty="0" err="1" smtClean="0"/>
              <a:t>προισταμένων</a:t>
            </a:r>
            <a:r>
              <a:rPr lang="el-GR" dirty="0" smtClean="0"/>
              <a:t>/διευθυντριών με διοικητικά καθήκοντα χωρίς αντίστοιχη απαλλαγή από διδακτικά καθήκοντα</a:t>
            </a:r>
          </a:p>
          <a:p>
            <a:r>
              <a:rPr lang="el-GR" dirty="0" smtClean="0"/>
              <a:t>συχνά προβλήματα με παρεμβατικότητα γονέων στο διδακτικό έργο των νηπιαγωγών</a:t>
            </a:r>
          </a:p>
          <a:p>
            <a:r>
              <a:rPr lang="el-GR" dirty="0" smtClean="0"/>
              <a:t>πιθανότητα δυσλειτουργικών </a:t>
            </a:r>
            <a:r>
              <a:rPr lang="el-GR" dirty="0" err="1" smtClean="0"/>
              <a:t>σχέσων</a:t>
            </a:r>
            <a:r>
              <a:rPr lang="el-GR" dirty="0" smtClean="0"/>
              <a:t> μέσα στους συλλόγους διδασκόντων</a:t>
            </a:r>
          </a:p>
          <a:p>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84</TotalTime>
  <Words>1095</Words>
  <PresentationFormat>Προβολή στην οθόνη (4:3)</PresentationFormat>
  <Paragraphs>151</Paragraphs>
  <Slides>19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Δικαιοσύνη</vt:lpstr>
      <vt:lpstr>Καλές πρακτικές για την εισαγωγή της Αγγλικής γλώσσας στο νηπιαγωγείο</vt:lpstr>
      <vt:lpstr>ΓΛΩΣΣΙΚΗ ΑΝΑΠΤΥΞΗ</vt:lpstr>
      <vt:lpstr>ΝΗΠΙΑΓΩΓΕΙΟ</vt:lpstr>
      <vt:lpstr>2 ΞΕΝΗ ΓΛΩΣΣΑ</vt:lpstr>
      <vt:lpstr>ΕΥΡΩΠΑΙΚΗ ΕΝΩΣΗ</vt:lpstr>
      <vt:lpstr>Η ΣΤΑΣΗ ΤΩΝ ΜΑΘΗΤΩΝ -ΤΡΙΩΝ</vt:lpstr>
      <vt:lpstr>Μαθαίνουμε μέσα από το παιχνίδι</vt:lpstr>
      <vt:lpstr>ΠΟΙΕΣ ΔΕΞΙΟΤΗΤΕΣ ΧΡΕΙΑΖΟΝΤΑΙ:</vt:lpstr>
      <vt:lpstr>Ποια είναι τα προβλήματα- προκλήσεις;;</vt:lpstr>
      <vt:lpstr>Υπόδειγμα κειμένου για αποστολή σε γονείς:</vt:lpstr>
      <vt:lpstr>Συνδιασμοί με άλλα γνωστικά αντικείμενα:</vt:lpstr>
      <vt:lpstr>   ΣΥΝΤΟΝΙΣΤΕΣ –ΤΡΙΕΣ  ΠΕ 60  :ΖΗΣΟΠΟΥΛΟΥ Ε ., ΞΥΝΟΠΟΥΛΟΥ Α., ΣΑΡΑΦΙΔΟΥ.Α    ΠΕ 06 : ΧΟΥΣΣΟΣ .Β, ΜΑΝΙΑΚΑΣ,Θ, ΣΚΙΑΔΑΣ .Γ ΘΕΜΑΤΙΚΗ : ΕΓΩ ΚΑΙ ΟΙ ΣΗΜΑΝΤΙΚΟΙ ΑΛΛΟΙ </vt:lpstr>
      <vt:lpstr>ΠΡΟΤΑΣΕΙΣ ΑΠΌ ΤΗΝ ΕΠΙΜΟΡΦΩΣΗ ΤΩΝ ΣΕΕ </vt:lpstr>
      <vt:lpstr>Κλειδί για την επιτυχία η συνεργασία.</vt:lpstr>
      <vt:lpstr>ΔΕΞΙΟΤΗΤΕΣ ΠΟΥ ΧΡΕΙΑΖΕΤΑΙ ΝΑ ΔΙΑΘΕΤΟΥΝ ΟΙ ΕΚΠΑΙΔΕΥΤΙΚΟΙ</vt:lpstr>
      <vt:lpstr>«The Gingerbread Man» ΑΠΌ ΤΗΝ ΕΠΙΜΟΡΦΩΣΗ ΣΕΕ</vt:lpstr>
      <vt:lpstr>ΔΥΣΚΟΛΙΕΣ ΠΟΥ ΑΝΤΙΜΕΤΩΠΙΖΟΥΝ ΟΙ ΕΚΠΑΙΔΕΥΤΙΚΟΙ </vt:lpstr>
      <vt:lpstr>   ΘΕΜΑΤΙΚΗ: Η ΟΙΚΟΓΕΝΕΙΑ</vt:lpstr>
      <vt:lpstr>ΕΥΧΑΡΙΣΤΩ</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Καλές πρακτικές για την εισαγωγή της Αγγλικής γλώσσας στο νηπιαγωγείο</dc:title>
  <dc:creator>pekesuser</dc:creator>
  <cp:lastModifiedBy>pekesuser</cp:lastModifiedBy>
  <cp:revision>10</cp:revision>
  <dcterms:created xsi:type="dcterms:W3CDTF">2020-02-25T08:11:28Z</dcterms:created>
  <dcterms:modified xsi:type="dcterms:W3CDTF">2021-11-24T07:31:10Z</dcterms:modified>
</cp:coreProperties>
</file>